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417" r:id="rId3"/>
    <p:sldId id="424" r:id="rId4"/>
    <p:sldId id="425" r:id="rId5"/>
    <p:sldId id="426" r:id="rId6"/>
    <p:sldId id="427" r:id="rId7"/>
    <p:sldId id="443" r:id="rId8"/>
    <p:sldId id="439" r:id="rId9"/>
    <p:sldId id="440" r:id="rId10"/>
    <p:sldId id="444" r:id="rId11"/>
    <p:sldId id="433" r:id="rId12"/>
    <p:sldId id="434" r:id="rId13"/>
    <p:sldId id="435" r:id="rId14"/>
    <p:sldId id="422" r:id="rId15"/>
    <p:sldId id="436" r:id="rId16"/>
    <p:sldId id="441" r:id="rId17"/>
    <p:sldId id="437" r:id="rId18"/>
    <p:sldId id="4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52E"/>
    <a:srgbClr val="A7AFB1"/>
    <a:srgbClr val="13294B"/>
    <a:srgbClr val="5783BC"/>
    <a:srgbClr val="ED5338"/>
    <a:srgbClr val="E56E15"/>
    <a:srgbClr val="4D69A0"/>
    <a:srgbClr val="4B6290"/>
    <a:srgbClr val="77788F"/>
    <a:srgbClr val="435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2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4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15050703965744E-2"/>
          <c:y val="1.8463085773258926E-2"/>
          <c:w val="0.91006305478625127"/>
          <c:h val="0.82943176171546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6E1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82-3F4C-9906-6B19F2C6B8CD}"/>
              </c:ext>
            </c:extLst>
          </c:dPt>
          <c:dPt>
            <c:idx val="1"/>
            <c:invertIfNegative val="0"/>
            <c:bubble3D val="0"/>
            <c:spPr>
              <a:solidFill>
                <a:srgbClr val="5783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82-3F4C-9906-6B19F2C6B8CD}"/>
              </c:ext>
            </c:extLst>
          </c:dPt>
          <c:dPt>
            <c:idx val="2"/>
            <c:invertIfNegative val="0"/>
            <c:bubble3D val="0"/>
            <c:spPr>
              <a:solidFill>
                <a:srgbClr val="4D69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82-3F4C-9906-6B19F2C6B8CD}"/>
              </c:ext>
            </c:extLst>
          </c:dPt>
          <c:dPt>
            <c:idx val="3"/>
            <c:invertIfNegative val="0"/>
            <c:bubble3D val="0"/>
            <c:spPr>
              <a:solidFill>
                <a:srgbClr val="ED53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82-3F4C-9906-6B19F2C6B8CD}"/>
              </c:ext>
            </c:extLst>
          </c:dPt>
          <c:dPt>
            <c:idx val="4"/>
            <c:invertIfNegative val="0"/>
            <c:bubble3D val="0"/>
            <c:spPr>
              <a:solidFill>
                <a:srgbClr val="1329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82-3F4C-9906-6B19F2C6B8C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2EFF286-F4BB-9D4E-B400-196B5FF97FF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82-3F4C-9906-6B19F2C6B8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4F650D1-8D69-5B46-914A-3BD2DEFDB79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82-3F4C-9906-6B19F2C6B8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3F5AA5-FD11-254A-9B57-8E67B05CA61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82-3F4C-9906-6B19F2C6B8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94A2865-AE82-EC4A-8782-86E466EEF4C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F82-3F4C-9906-6B19F2C6B8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6555864-967D-E745-A848-6DA9CDA8BB2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F82-3F4C-9906-6B19F2C6B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625</c:v>
                </c:pt>
                <c:pt idx="1">
                  <c:v>642</c:v>
                </c:pt>
                <c:pt idx="2">
                  <c:v>653</c:v>
                </c:pt>
                <c:pt idx="3">
                  <c:v>674</c:v>
                </c:pt>
                <c:pt idx="4">
                  <c:v>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82-3F4C-9906-6B19F2C6B8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-47"/>
        <c:axId val="1931128383"/>
        <c:axId val="1931130063"/>
      </c:barChart>
      <c:catAx>
        <c:axId val="193112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931130063"/>
        <c:crosses val="autoZero"/>
        <c:auto val="1"/>
        <c:lblAlgn val="ctr"/>
        <c:lblOffset val="100"/>
        <c:noMultiLvlLbl val="0"/>
      </c:catAx>
      <c:valAx>
        <c:axId val="19311300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931128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55476194707068"/>
          <c:y val="8.0954681072560153E-2"/>
          <c:w val="0.51089028905658895"/>
          <c:h val="0.793798792960037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3294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D-D346-83CB-03D95D4B04BE}"/>
              </c:ext>
            </c:extLst>
          </c:dPt>
          <c:dPt>
            <c:idx val="1"/>
            <c:bubble3D val="0"/>
            <c:spPr>
              <a:solidFill>
                <a:srgbClr val="ED53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D-D346-83CB-03D95D4B04BE}"/>
              </c:ext>
            </c:extLst>
          </c:dPt>
          <c:dPt>
            <c:idx val="2"/>
            <c:bubble3D val="0"/>
            <c:spPr>
              <a:solidFill>
                <a:srgbClr val="F0916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D-D346-83CB-03D95D4B04BE}"/>
              </c:ext>
            </c:extLst>
          </c:dPt>
          <c:dPt>
            <c:idx val="3"/>
            <c:bubble3D val="0"/>
            <c:spPr>
              <a:solidFill>
                <a:srgbClr val="C8C9C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D-D346-83CB-03D95D4B04BE}"/>
              </c:ext>
            </c:extLst>
          </c:dPt>
          <c:dPt>
            <c:idx val="4"/>
            <c:bubble3D val="0"/>
            <c:spPr>
              <a:solidFill>
                <a:srgbClr val="8888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1D-D346-83CB-03D95D4B04BE}"/>
              </c:ext>
            </c:extLst>
          </c:dPt>
          <c:dPt>
            <c:idx val="5"/>
            <c:bubble3D val="0"/>
            <c:spPr>
              <a:solidFill>
                <a:srgbClr val="5E646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01D-D346-83CB-03D95D4B04B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01D-D346-83CB-03D95D4B04BE}"/>
              </c:ext>
            </c:extLst>
          </c:dPt>
          <c:dLbls>
            <c:dLbl>
              <c:idx val="0"/>
              <c:layout>
                <c:manualLayout>
                  <c:x val="-0.11783292598995672"/>
                  <c:y val="8.14670884284528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  <a:latin typeface="Montserrat" pitchFamily="2" charset="77"/>
                      </a:rPr>
                      <a:t>$141.1M</a:t>
                    </a:r>
                  </a:p>
                  <a:p>
                    <a:pPr algn="l">
                      <a:defRPr sz="1400">
                        <a:latin typeface="Montserrat" pitchFamily="2" charset="77"/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  <a:latin typeface="Montserrat" pitchFamily="2" charset="77"/>
                      </a:rPr>
                      <a:t>NSF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1D-D346-83CB-03D95D4B04BE}"/>
                </c:ext>
              </c:extLst>
            </c:dLbl>
            <c:dLbl>
              <c:idx val="1"/>
              <c:layout>
                <c:manualLayout>
                  <c:x val="-4.1601561473885634E-2"/>
                  <c:y val="-0.200699578875701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  <a:latin typeface="Montserrat" pitchFamily="2" charset="77"/>
                      </a:rPr>
                      <a:t>$69.4M*</a:t>
                    </a:r>
                  </a:p>
                  <a:p>
                    <a:pPr algn="l">
                      <a:defRPr sz="1400">
                        <a:latin typeface="Montserrat" pitchFamily="2" charset="77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Montserrat" pitchFamily="2" charset="77"/>
                      </a:rPr>
                      <a:t>HHS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1D-D346-83CB-03D95D4B04BE}"/>
                </c:ext>
              </c:extLst>
            </c:dLbl>
            <c:dLbl>
              <c:idx val="2"/>
              <c:layout>
                <c:manualLayout>
                  <c:x val="9.1367925545203343E-2"/>
                  <c:y val="-0.140805261567531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  <a:latin typeface="Montserrat" pitchFamily="2" charset="77"/>
                      </a:rPr>
                      <a:t>$66.5M</a:t>
                    </a:r>
                  </a:p>
                  <a:p>
                    <a:pPr algn="l">
                      <a:defRPr sz="1400">
                        <a:latin typeface="Montserrat" pitchFamily="2" charset="77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Montserrat" pitchFamily="2" charset="77"/>
                      </a:rPr>
                      <a:t>DOE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01D-D346-83CB-03D95D4B04BE}"/>
                </c:ext>
              </c:extLst>
            </c:dLbl>
            <c:dLbl>
              <c:idx val="3"/>
              <c:layout>
                <c:manualLayout>
                  <c:x val="9.5626144832355112E-2"/>
                  <c:y val="6.68675390046778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  <a:latin typeface="Montserrat" pitchFamily="2" charset="77"/>
                      </a:rPr>
                      <a:t>$50.4M</a:t>
                    </a:r>
                    <a:endParaRPr lang="en-US" sz="1400" b="1" baseline="0" dirty="0">
                      <a:solidFill>
                        <a:schemeClr val="bg1"/>
                      </a:solidFill>
                      <a:latin typeface="Montserrat" pitchFamily="2" charset="77"/>
                    </a:endParaRPr>
                  </a:p>
                  <a:p>
                    <a:pPr algn="l">
                      <a:defRPr sz="1400">
                        <a:latin typeface="Montserrat" pitchFamily="2" charset="77"/>
                      </a:defRPr>
                    </a:pPr>
                    <a:r>
                      <a:rPr lang="en-US" sz="1400" baseline="0" dirty="0">
                        <a:solidFill>
                          <a:schemeClr val="bg1"/>
                        </a:solidFill>
                        <a:latin typeface="Montserrat" pitchFamily="2" charset="77"/>
                      </a:rPr>
                      <a:t>DOD</a:t>
                    </a:r>
                    <a:endParaRPr lang="en-US" sz="1400" dirty="0">
                      <a:solidFill>
                        <a:schemeClr val="bg1"/>
                      </a:solidFill>
                      <a:latin typeface="Montserrat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01D-D346-83CB-03D95D4B04BE}"/>
                </c:ext>
              </c:extLst>
            </c:dLbl>
            <c:dLbl>
              <c:idx val="4"/>
              <c:layout>
                <c:manualLayout>
                  <c:x val="-2.6154523556199617E-2"/>
                  <c:y val="2.29919549947889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Montserrat" pitchFamily="2" charset="77"/>
                      </a:rPr>
                      <a:t>$19.6M</a:t>
                    </a:r>
                  </a:p>
                  <a:p>
                    <a:pPr algn="l">
                      <a:defRPr sz="1400">
                        <a:latin typeface="Montserrat" pitchFamily="2" charset="77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Montserrat" pitchFamily="2" charset="77"/>
                      </a:rPr>
                      <a:t>USDA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01D-D346-83CB-03D95D4B04BE}"/>
                </c:ext>
              </c:extLst>
            </c:dLbl>
            <c:dLbl>
              <c:idx val="5"/>
              <c:layout>
                <c:manualLayout>
                  <c:x val="4.5772242013401411E-3"/>
                  <c:y val="-1.9455788262321509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$8.4M</a:t>
                    </a:r>
                  </a:p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NASA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01D-D346-83CB-03D95D4B04BE}"/>
                </c:ext>
              </c:extLst>
            </c:dLbl>
            <c:dLbl>
              <c:idx val="6"/>
              <c:layout>
                <c:manualLayout>
                  <c:x val="3.2355491834744579E-2"/>
                  <c:y val="0.1221440237451375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$26.6M</a:t>
                    </a:r>
                  </a:p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Other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01D-D346-83CB-03D95D4B0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NSF</c:v>
                </c:pt>
                <c:pt idx="1">
                  <c:v>HHS</c:v>
                </c:pt>
                <c:pt idx="2">
                  <c:v>DOE</c:v>
                </c:pt>
                <c:pt idx="3">
                  <c:v>DOD</c:v>
                </c:pt>
                <c:pt idx="4">
                  <c:v>USDA</c:v>
                </c:pt>
                <c:pt idx="5">
                  <c:v>NASA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141.1</c:v>
                </c:pt>
                <c:pt idx="1">
                  <c:v>69.400000000000006</c:v>
                </c:pt>
                <c:pt idx="2">
                  <c:v>66.5</c:v>
                </c:pt>
                <c:pt idx="3">
                  <c:v>50.4</c:v>
                </c:pt>
                <c:pt idx="4">
                  <c:v>19.600000000000001</c:v>
                </c:pt>
                <c:pt idx="5">
                  <c:v>8.4</c:v>
                </c:pt>
                <c:pt idx="6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01D-D346-83CB-03D95D4B04B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U.S. PATENT APPLICATION AND ISSUED U.S.</a:t>
            </a:r>
            <a:r>
              <a:rPr lang="en-US" sz="1400" b="1" baseline="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PATENTS</a:t>
            </a:r>
          </a:p>
        </c:rich>
      </c:tx>
      <c:layout>
        <c:manualLayout>
          <c:xMode val="edge"/>
          <c:yMode val="edge"/>
          <c:x val="0.14484053073481712"/>
          <c:y val="6.41497554724351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35523589074163"/>
          <c:y val="0.1098574340287727"/>
          <c:w val="0.77422835889860109"/>
          <c:h val="0.68350549016851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329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</c:v>
                </c:pt>
                <c:pt idx="1">
                  <c:v>85</c:v>
                </c:pt>
                <c:pt idx="2">
                  <c:v>66</c:v>
                </c:pt>
                <c:pt idx="3">
                  <c:v>85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2-D44D-9E69-DA192C93CB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52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201</c:v>
                </c:pt>
                <c:pt idx="1">
                  <c:v>224</c:v>
                </c:pt>
                <c:pt idx="2">
                  <c:v>240</c:v>
                </c:pt>
                <c:pt idx="3">
                  <c:v>209</c:v>
                </c:pt>
                <c:pt idx="4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2-D44D-9E69-DA192C93CB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15976832"/>
        <c:axId val="1715978560"/>
      </c:barChart>
      <c:catAx>
        <c:axId val="171597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715978560"/>
        <c:crosses val="autoZero"/>
        <c:auto val="1"/>
        <c:lblAlgn val="ctr"/>
        <c:lblOffset val="100"/>
        <c:noMultiLvlLbl val="0"/>
      </c:catAx>
      <c:valAx>
        <c:axId val="171597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597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331A2-6506-784A-A4B6-976C3AFF5944}" type="datetimeFigureOut">
              <a:rPr lang="en-US" smtClean="0"/>
              <a:t>8/17/21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C387-21B6-A047-969F-828CF8ABC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2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F51E1-EBCF-A247-B546-A89E3F5C7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8BDCA-C47F-6546-9134-F5A3154BD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51CA-3177-324B-A868-F2825A2B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C75BC-5253-DC44-9022-B8F3337B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A4618-2359-9948-9504-2ECDB4BA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71B8-96FE-154B-A03F-1DFB800C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C82F6-7D9E-C54E-94F3-91BD72BE1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0696B-65C7-D442-92FE-E15F3013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87F10-29C0-F84A-8BFD-7AE7E52E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C1AEE-C385-6849-9CF9-E562A7D2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9896B-7707-F848-A274-07004035D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89471-BD1D-4147-AE9D-DA81E63ED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160C6-D336-F348-9C2B-EF5293D8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77186-EBEE-6343-8DDD-836E5152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7BB58-7EAD-5D41-9315-747F622D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B257-ABBB-EC4B-B070-0FF1ED8C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AFF3-E5EC-3E47-B279-04457B3B8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838A6-39B6-E641-A143-D9C2E02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14551-CF09-F840-B873-44173D3B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FB0AC-F3A8-6741-97B9-C158C660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1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F2ED7-75BE-4040-BF1C-79E57A2C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08F3F-D702-A841-BC88-4E45EF9D5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38BEE-C7A8-CD45-850D-2A700CE9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54C2D-9CB0-B14B-B64C-1BA21F8D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FD7CF-E45B-7544-A2BC-C591EEFD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9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727D-6C04-5D41-8E7C-A29F9EFE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0415-CD7B-BB49-B3EB-E90FDE4AC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8CEDD-4C3B-584C-BDE6-1225A6861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05360-777C-A04A-980D-FF02FB63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22A31-1069-B74C-A01B-9DD1F0F8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59884-E1ED-1942-B8F9-CC8F5E64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8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9E08-E1BD-7046-944F-1F7CAB95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0A25F-11F7-1E4B-B042-4E4CA667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05583-E9C9-124F-8A32-947FDD69C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BEBD9-2E78-FB4C-A3CD-E160C0DE1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CF1CD-93BC-2443-B5D0-438C26B08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FD268-0F91-4947-BC87-57F47F3E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CC27A-060C-4440-A606-E925E790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92C10-E223-084F-A02D-851D958A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1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5187-6411-E441-A25F-582AE13F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3C75A-DF92-BE41-8F41-78D81471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A856D-CF04-B84F-969C-B367BFDE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C0C60-96F6-D04C-B6CC-CF59CE71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8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975B9-D54E-2C46-AFF2-6D1EB6A9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C3A93-0C35-4E4B-AD93-8B9D616C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9022D-EFD8-9D4F-B4FC-5593039F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580D-7320-B347-A128-EAECEC37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B94F-C957-C947-BB16-F7EEC7B2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98743-74F2-C54E-8386-AEED2C886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15544-BA7A-3B4C-A181-38D0F705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494C8-23E4-A145-B33C-BCEF2B15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7A0D2-2BB3-6644-BDDD-C6591494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1F5D1-73B8-9C43-A796-02F20F1F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250DE-6894-404F-A0B8-2282D932F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31893-C3C6-B349-B166-D3946964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BC117-3909-AC4C-B705-47EA2BFE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E7EC2-A977-D342-A57D-567CBCFB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2E0DF-3EBD-254A-9437-8D7CD7AB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CCF79-5187-344D-BCF3-2056ACEE3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4A64C-61A5-5F41-8AA9-5B3B2903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AE70F-5FDF-DF43-8ADA-E660FE03A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4CD6-AEAC-B54D-AB49-772A4135695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39B4C-EE61-2248-9F31-33232F8DD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87C65-7F4F-B14E-B94E-90DC63FE2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D60B-8F4A-EE4E-BC43-41C4005E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0FB87-149D-EC49-B9EC-4FB250D9758D}"/>
              </a:ext>
            </a:extLst>
          </p:cNvPr>
          <p:cNvSpPr/>
          <p:nvPr/>
        </p:nvSpPr>
        <p:spPr>
          <a:xfrm>
            <a:off x="-134911" y="-188596"/>
            <a:ext cx="12377705" cy="7067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750AAF-EE76-A34C-A52D-037EAF39BE7C}"/>
              </a:ext>
            </a:extLst>
          </p:cNvPr>
          <p:cNvCxnSpPr/>
          <p:nvPr/>
        </p:nvCxnSpPr>
        <p:spPr>
          <a:xfrm>
            <a:off x="711200" y="6045200"/>
            <a:ext cx="1080346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view of the UIUC quad.">
            <a:extLst>
              <a:ext uri="{FF2B5EF4-FFF2-40B4-BE49-F238E27FC236}">
                <a16:creationId xmlns:a16="http://schemas.microsoft.com/office/drawing/2014/main" id="{196A347E-7C8C-8B46-8785-52F9F5B298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512" y="-188596"/>
            <a:ext cx="12352306" cy="70678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61F790-D3B0-3E43-9C15-BA7A2975506C}"/>
              </a:ext>
            </a:extLst>
          </p:cNvPr>
          <p:cNvSpPr/>
          <p:nvPr/>
        </p:nvSpPr>
        <p:spPr>
          <a:xfrm>
            <a:off x="2015066" y="5740401"/>
            <a:ext cx="8246534" cy="6265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3C6C96-0767-1449-BF98-916E19703546}"/>
              </a:ext>
            </a:extLst>
          </p:cNvPr>
          <p:cNvCxnSpPr>
            <a:cxnSpLocks/>
          </p:cNvCxnSpPr>
          <p:nvPr/>
        </p:nvCxnSpPr>
        <p:spPr>
          <a:xfrm>
            <a:off x="711200" y="6045201"/>
            <a:ext cx="10803467" cy="0"/>
          </a:xfrm>
          <a:prstGeom prst="line">
            <a:avLst/>
          </a:prstGeom>
          <a:ln w="444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723F82-C19D-DB41-B70E-2E289273FB17}"/>
              </a:ext>
            </a:extLst>
          </p:cNvPr>
          <p:cNvCxnSpPr>
            <a:cxnSpLocks/>
          </p:cNvCxnSpPr>
          <p:nvPr/>
        </p:nvCxnSpPr>
        <p:spPr>
          <a:xfrm>
            <a:off x="7230533" y="863601"/>
            <a:ext cx="4284134" cy="0"/>
          </a:xfrm>
          <a:prstGeom prst="line">
            <a:avLst/>
          </a:prstGeom>
          <a:ln w="444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D9E1EC-63D2-D845-9DF2-B8AAE84C277D}"/>
              </a:ext>
            </a:extLst>
          </p:cNvPr>
          <p:cNvCxnSpPr>
            <a:cxnSpLocks/>
          </p:cNvCxnSpPr>
          <p:nvPr/>
        </p:nvCxnSpPr>
        <p:spPr>
          <a:xfrm>
            <a:off x="728133" y="863601"/>
            <a:ext cx="4284134" cy="0"/>
          </a:xfrm>
          <a:prstGeom prst="line">
            <a:avLst/>
          </a:prstGeom>
          <a:ln w="444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F9EBD5-8238-3644-999C-00CF011B27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907" y="431799"/>
            <a:ext cx="615459" cy="8889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CCB30-B5DC-7043-AF48-D053D5396054}"/>
              </a:ext>
            </a:extLst>
          </p:cNvPr>
          <p:cNvSpPr txBox="1"/>
          <p:nvPr/>
        </p:nvSpPr>
        <p:spPr>
          <a:xfrm>
            <a:off x="-109512" y="2459504"/>
            <a:ext cx="12352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itchFamily="2" charset="77"/>
              </a:rPr>
              <a:t>ILLINOIS RESEARCH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Montserrat SemiBold" pitchFamily="2" charset="77"/>
              </a:rPr>
              <a:t>OVERVIEW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Montserrat SemiBold" pitchFamily="2" charset="77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ontserrat SemiBold" pitchFamily="2" charset="77"/>
              </a:rPr>
              <a:t>SUMMER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24F662-5709-514C-A78C-D336BFFE1AC6}"/>
              </a:ext>
            </a:extLst>
          </p:cNvPr>
          <p:cNvSpPr txBox="1"/>
          <p:nvPr/>
        </p:nvSpPr>
        <p:spPr>
          <a:xfrm>
            <a:off x="2015066" y="5869002"/>
            <a:ext cx="824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" pitchFamily="2" charset="77"/>
              </a:rPr>
              <a:t>UNIVERSITY OF ILLINOIS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24994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4877936-DA81-3843-A344-26BDFF71CBD8}"/>
              </a:ext>
            </a:extLst>
          </p:cNvPr>
          <p:cNvSpPr/>
          <p:nvPr/>
        </p:nvSpPr>
        <p:spPr>
          <a:xfrm>
            <a:off x="-2" y="0"/>
            <a:ext cx="12192001" cy="20452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D279-07EE-F949-9E1C-E269BEA3222A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NOTABLE INFRASTRUCTURE</a:t>
            </a:r>
          </a:p>
        </p:txBody>
      </p:sp>
      <p:pic>
        <p:nvPicPr>
          <p:cNvPr id="8" name="Picture 7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D9AE8D67-ED38-7749-B1E1-75556246F6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E0BB26-E855-C743-899C-866837B51D8E}"/>
              </a:ext>
            </a:extLst>
          </p:cNvPr>
          <p:cNvSpPr txBox="1"/>
          <p:nvPr/>
        </p:nvSpPr>
        <p:spPr>
          <a:xfrm>
            <a:off x="367960" y="3196153"/>
            <a:ext cx="2651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Family Resiliency Center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A36E5-85DD-0340-9A78-79A4FD29E6D6}"/>
              </a:ext>
            </a:extLst>
          </p:cNvPr>
          <p:cNvSpPr txBox="1"/>
          <p:nvPr/>
        </p:nvSpPr>
        <p:spPr>
          <a:xfrm>
            <a:off x="351206" y="5653092"/>
            <a:ext cx="276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Holonyak</a:t>
            </a:r>
            <a:r>
              <a:rPr lang="en-US" b="1" dirty="0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 Micro + Nanotechnology Lab</a:t>
            </a:r>
            <a:endParaRPr lang="en-US" sz="1200" dirty="0">
              <a:latin typeface="Montserrat" pitchFamily="2" charset="77"/>
              <a:cs typeface="Helvetica Neue 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A95C2E-BBFF-AD40-BD9C-B5F4C814C73E}"/>
              </a:ext>
            </a:extLst>
          </p:cNvPr>
          <p:cNvSpPr txBox="1"/>
          <p:nvPr/>
        </p:nvSpPr>
        <p:spPr>
          <a:xfrm>
            <a:off x="3231434" y="3182900"/>
            <a:ext cx="256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Beckman Biomedical Imaging Facility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045865-A099-854A-B6A7-AEC86DAEB081}"/>
              </a:ext>
            </a:extLst>
          </p:cNvPr>
          <p:cNvSpPr txBox="1"/>
          <p:nvPr/>
        </p:nvSpPr>
        <p:spPr>
          <a:xfrm>
            <a:off x="5876952" y="3168301"/>
            <a:ext cx="25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IGB Core </a:t>
            </a:r>
          </a:p>
          <a:p>
            <a:pPr algn="ctr"/>
            <a:r>
              <a:rPr lang="en-US" b="1" dirty="0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Facilities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0EF787-6919-1544-A150-17B68FB8CB4B}"/>
              </a:ext>
            </a:extLst>
          </p:cNvPr>
          <p:cNvSpPr txBox="1"/>
          <p:nvPr/>
        </p:nvSpPr>
        <p:spPr>
          <a:xfrm>
            <a:off x="8799441" y="3165374"/>
            <a:ext cx="303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Rare Book and </a:t>
            </a:r>
          </a:p>
          <a:p>
            <a:pPr algn="ctr"/>
            <a:r>
              <a:rPr lang="en-US" b="1" dirty="0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Manuscript Library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A48BB1-E32E-B746-9A9C-6E981B2038E9}"/>
              </a:ext>
            </a:extLst>
          </p:cNvPr>
          <p:cNvSpPr txBox="1"/>
          <p:nvPr/>
        </p:nvSpPr>
        <p:spPr>
          <a:xfrm>
            <a:off x="3125951" y="5627465"/>
            <a:ext cx="256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Krannert Art Museum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F26D79-4D45-C242-A20C-0B7BAE3E9829}"/>
              </a:ext>
            </a:extLst>
          </p:cNvPr>
          <p:cNvSpPr txBox="1"/>
          <p:nvPr/>
        </p:nvSpPr>
        <p:spPr>
          <a:xfrm>
            <a:off x="5867179" y="5627464"/>
            <a:ext cx="273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Energy Farm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DCAE50F-0B70-0243-BCE9-18AF635C2A1F}"/>
              </a:ext>
            </a:extLst>
          </p:cNvPr>
          <p:cNvSpPr txBox="1"/>
          <p:nvPr/>
        </p:nvSpPr>
        <p:spPr>
          <a:xfrm>
            <a:off x="8826380" y="5595121"/>
            <a:ext cx="296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Roy J. Carver </a:t>
            </a:r>
          </a:p>
          <a:p>
            <a:pPr algn="ctr"/>
            <a:r>
              <a:rPr lang="en-US" b="1" dirty="0">
                <a:solidFill>
                  <a:srgbClr val="13294B"/>
                </a:solidFill>
                <a:latin typeface="Montserrat" pitchFamily="2" charset="77"/>
                <a:cs typeface="Helvetica Neue Light"/>
              </a:rPr>
              <a:t>Biotechnology Center</a:t>
            </a:r>
            <a:endParaRPr lang="en-US" sz="1200" dirty="0">
              <a:latin typeface="Montserrat" pitchFamily="2" charset="77"/>
            </a:endParaRPr>
          </a:p>
        </p:txBody>
      </p:sp>
      <p:grpSp>
        <p:nvGrpSpPr>
          <p:cNvPr id="73" name="Group 72" descr="Icon of a family.">
            <a:extLst>
              <a:ext uri="{FF2B5EF4-FFF2-40B4-BE49-F238E27FC236}">
                <a16:creationId xmlns:a16="http://schemas.microsoft.com/office/drawing/2014/main" id="{9AF72E0D-8B61-3F45-B267-02852CECB6ED}"/>
              </a:ext>
            </a:extLst>
          </p:cNvPr>
          <p:cNvGrpSpPr/>
          <p:nvPr/>
        </p:nvGrpSpPr>
        <p:grpSpPr>
          <a:xfrm>
            <a:off x="1325197" y="2232276"/>
            <a:ext cx="851881" cy="854607"/>
            <a:chOff x="1404709" y="2427336"/>
            <a:chExt cx="851881" cy="85460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6FE6D0F-98CF-A64D-B31E-01CC166164D4}"/>
                </a:ext>
              </a:extLst>
            </p:cNvPr>
            <p:cNvSpPr/>
            <p:nvPr/>
          </p:nvSpPr>
          <p:spPr>
            <a:xfrm>
              <a:off x="1404709" y="2433311"/>
              <a:ext cx="851881" cy="848632"/>
            </a:xfrm>
            <a:prstGeom prst="ellipse">
              <a:avLst/>
            </a:prstGeom>
            <a:solidFill>
              <a:srgbClr val="A7AFB1"/>
            </a:solidFill>
            <a:ln w="50800">
              <a:solidFill>
                <a:srgbClr val="A7A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82D92C2-96AC-5B47-ADCE-A2578F671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4709" y="2427336"/>
              <a:ext cx="851881" cy="851881"/>
            </a:xfrm>
            <a:prstGeom prst="rect">
              <a:avLst/>
            </a:prstGeom>
          </p:spPr>
        </p:pic>
      </p:grpSp>
      <p:grpSp>
        <p:nvGrpSpPr>
          <p:cNvPr id="72" name="Group 71" descr="Icon of a medical MRI scanner.">
            <a:extLst>
              <a:ext uri="{FF2B5EF4-FFF2-40B4-BE49-F238E27FC236}">
                <a16:creationId xmlns:a16="http://schemas.microsoft.com/office/drawing/2014/main" id="{1A729C58-BCF2-194B-9024-294705C8DE35}"/>
              </a:ext>
            </a:extLst>
          </p:cNvPr>
          <p:cNvGrpSpPr/>
          <p:nvPr/>
        </p:nvGrpSpPr>
        <p:grpSpPr>
          <a:xfrm>
            <a:off x="4087009" y="2232276"/>
            <a:ext cx="851882" cy="864584"/>
            <a:chOff x="4166521" y="2427336"/>
            <a:chExt cx="851882" cy="86458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6A34E27-0744-4D45-8491-48C95450E04E}"/>
                </a:ext>
              </a:extLst>
            </p:cNvPr>
            <p:cNvSpPr/>
            <p:nvPr/>
          </p:nvSpPr>
          <p:spPr>
            <a:xfrm>
              <a:off x="4166522" y="2443288"/>
              <a:ext cx="851881" cy="848632"/>
            </a:xfrm>
            <a:prstGeom prst="ellipse">
              <a:avLst/>
            </a:prstGeom>
            <a:solidFill>
              <a:srgbClr val="FF552E"/>
            </a:solidFill>
            <a:ln w="50800">
              <a:solidFill>
                <a:srgbClr val="FF55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3" name="Picture 52" descr="Icon&#10;&#10;Description automatically generated">
              <a:extLst>
                <a:ext uri="{FF2B5EF4-FFF2-40B4-BE49-F238E27FC236}">
                  <a16:creationId xmlns:a16="http://schemas.microsoft.com/office/drawing/2014/main" id="{C5B030AD-B777-E543-8EC3-8A8DA6943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6521" y="2427336"/>
              <a:ext cx="851881" cy="851881"/>
            </a:xfrm>
            <a:prstGeom prst="rect">
              <a:avLst/>
            </a:prstGeom>
          </p:spPr>
        </p:pic>
      </p:grpSp>
      <p:grpSp>
        <p:nvGrpSpPr>
          <p:cNvPr id="71" name="Group 70" descr="Icon of a microscope.">
            <a:extLst>
              <a:ext uri="{FF2B5EF4-FFF2-40B4-BE49-F238E27FC236}">
                <a16:creationId xmlns:a16="http://schemas.microsoft.com/office/drawing/2014/main" id="{B81BD12B-2213-EE44-B383-85AC6644AE2A}"/>
              </a:ext>
            </a:extLst>
          </p:cNvPr>
          <p:cNvGrpSpPr/>
          <p:nvPr/>
        </p:nvGrpSpPr>
        <p:grpSpPr>
          <a:xfrm>
            <a:off x="6699670" y="2200190"/>
            <a:ext cx="884741" cy="896670"/>
            <a:chOff x="6779182" y="2395250"/>
            <a:chExt cx="884741" cy="89667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53FC65D-100F-6E4F-A9C8-BFF04D817D8A}"/>
                </a:ext>
              </a:extLst>
            </p:cNvPr>
            <p:cNvSpPr/>
            <p:nvPr/>
          </p:nvSpPr>
          <p:spPr>
            <a:xfrm>
              <a:off x="6812042" y="2443288"/>
              <a:ext cx="851881" cy="848632"/>
            </a:xfrm>
            <a:prstGeom prst="ellipse">
              <a:avLst/>
            </a:prstGeom>
            <a:solidFill>
              <a:srgbClr val="13294B"/>
            </a:solidFill>
            <a:ln w="50800">
              <a:solidFill>
                <a:srgbClr val="1329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5" name="Picture 54" descr="Icon&#10;&#10;Description automatically generated">
              <a:extLst>
                <a:ext uri="{FF2B5EF4-FFF2-40B4-BE49-F238E27FC236}">
                  <a16:creationId xmlns:a16="http://schemas.microsoft.com/office/drawing/2014/main" id="{70B2D94B-7760-5B45-B626-303CE2F0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9182" y="2395250"/>
              <a:ext cx="878704" cy="878704"/>
            </a:xfrm>
            <a:prstGeom prst="rect">
              <a:avLst/>
            </a:prstGeom>
          </p:spPr>
        </p:pic>
      </p:grpSp>
      <p:grpSp>
        <p:nvGrpSpPr>
          <p:cNvPr id="70" name="Group 69" descr="Icon of a book.">
            <a:extLst>
              <a:ext uri="{FF2B5EF4-FFF2-40B4-BE49-F238E27FC236}">
                <a16:creationId xmlns:a16="http://schemas.microsoft.com/office/drawing/2014/main" id="{C8E37E3B-A204-7342-828D-24671DC6751C}"/>
              </a:ext>
            </a:extLst>
          </p:cNvPr>
          <p:cNvGrpSpPr/>
          <p:nvPr/>
        </p:nvGrpSpPr>
        <p:grpSpPr>
          <a:xfrm>
            <a:off x="9816172" y="2159529"/>
            <a:ext cx="966911" cy="966911"/>
            <a:chOff x="9895684" y="2354589"/>
            <a:chExt cx="966911" cy="96691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A7AB603-1133-B043-97A9-D49CAB0E2177}"/>
                </a:ext>
              </a:extLst>
            </p:cNvPr>
            <p:cNvSpPr/>
            <p:nvPr/>
          </p:nvSpPr>
          <p:spPr>
            <a:xfrm>
              <a:off x="9946150" y="2445325"/>
              <a:ext cx="851881" cy="848632"/>
            </a:xfrm>
            <a:prstGeom prst="ellipse">
              <a:avLst/>
            </a:prstGeom>
            <a:solidFill>
              <a:srgbClr val="A7AFB1"/>
            </a:solidFill>
            <a:ln w="50800">
              <a:solidFill>
                <a:srgbClr val="A7A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id="{F31E5335-32D8-4C44-8275-FDCE014F4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5684" y="2354589"/>
              <a:ext cx="966911" cy="966911"/>
            </a:xfrm>
            <a:prstGeom prst="rect">
              <a:avLst/>
            </a:prstGeom>
          </p:spPr>
        </p:pic>
      </p:grpSp>
      <p:grpSp>
        <p:nvGrpSpPr>
          <p:cNvPr id="66" name="Group 65" descr="Icon representing nanotechnology.">
            <a:extLst>
              <a:ext uri="{FF2B5EF4-FFF2-40B4-BE49-F238E27FC236}">
                <a16:creationId xmlns:a16="http://schemas.microsoft.com/office/drawing/2014/main" id="{BD0ED6EE-DACC-7D4F-8768-18596CEF9541}"/>
              </a:ext>
            </a:extLst>
          </p:cNvPr>
          <p:cNvGrpSpPr/>
          <p:nvPr/>
        </p:nvGrpSpPr>
        <p:grpSpPr>
          <a:xfrm>
            <a:off x="1293476" y="4685605"/>
            <a:ext cx="909516" cy="909516"/>
            <a:chOff x="1392443" y="4443466"/>
            <a:chExt cx="909516" cy="90951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CD086DC-40C2-5841-A98B-406BDC9D00AC}"/>
                </a:ext>
              </a:extLst>
            </p:cNvPr>
            <p:cNvSpPr/>
            <p:nvPr/>
          </p:nvSpPr>
          <p:spPr>
            <a:xfrm>
              <a:off x="1404709" y="4455506"/>
              <a:ext cx="851881" cy="848632"/>
            </a:xfrm>
            <a:prstGeom prst="ellipse">
              <a:avLst/>
            </a:prstGeom>
            <a:solidFill>
              <a:srgbClr val="FF552E"/>
            </a:solidFill>
            <a:ln w="50800">
              <a:solidFill>
                <a:srgbClr val="FF55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7072564F-42F9-204A-82C5-613B4BF7B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392443" y="4443466"/>
              <a:ext cx="909516" cy="909516"/>
            </a:xfrm>
            <a:prstGeom prst="rect">
              <a:avLst/>
            </a:prstGeom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732F5AA9-4BB5-0444-8858-C4E144BB96D4}"/>
              </a:ext>
            </a:extLst>
          </p:cNvPr>
          <p:cNvSpPr/>
          <p:nvPr/>
        </p:nvSpPr>
        <p:spPr>
          <a:xfrm>
            <a:off x="4087010" y="4667871"/>
            <a:ext cx="851881" cy="848632"/>
          </a:xfrm>
          <a:prstGeom prst="ellipse">
            <a:avLst/>
          </a:prstGeom>
          <a:solidFill>
            <a:srgbClr val="13294B"/>
          </a:solidFill>
          <a:ln w="50800">
            <a:solidFill>
              <a:srgbClr val="13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F444A71-0D3D-EE4F-BFAE-E227357D91D3}"/>
              </a:ext>
            </a:extLst>
          </p:cNvPr>
          <p:cNvGrpSpPr/>
          <p:nvPr/>
        </p:nvGrpSpPr>
        <p:grpSpPr>
          <a:xfrm>
            <a:off x="6626285" y="4627634"/>
            <a:ext cx="1025458" cy="1025458"/>
            <a:chOff x="6725252" y="4385495"/>
            <a:chExt cx="1025458" cy="102545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CB51BCE-433B-E24D-BE4A-60367ED7226D}"/>
                </a:ext>
              </a:extLst>
            </p:cNvPr>
            <p:cNvSpPr/>
            <p:nvPr/>
          </p:nvSpPr>
          <p:spPr>
            <a:xfrm>
              <a:off x="6812041" y="4455506"/>
              <a:ext cx="851881" cy="848632"/>
            </a:xfrm>
            <a:prstGeom prst="ellipse">
              <a:avLst/>
            </a:prstGeom>
            <a:solidFill>
              <a:srgbClr val="A7AFB1"/>
            </a:solidFill>
            <a:ln w="50800">
              <a:solidFill>
                <a:srgbClr val="A7A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3" name="Picture 62" descr="Icon representing electricity.">
              <a:extLst>
                <a:ext uri="{FF2B5EF4-FFF2-40B4-BE49-F238E27FC236}">
                  <a16:creationId xmlns:a16="http://schemas.microsoft.com/office/drawing/2014/main" id="{2127EEC3-C3D8-564D-B469-C33E0B2BB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252" y="4385495"/>
              <a:ext cx="1025458" cy="102545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E50D213-3D63-A04C-B3C0-C55510CE5DAE}"/>
              </a:ext>
            </a:extLst>
          </p:cNvPr>
          <p:cNvGrpSpPr/>
          <p:nvPr/>
        </p:nvGrpSpPr>
        <p:grpSpPr>
          <a:xfrm>
            <a:off x="9848709" y="4649233"/>
            <a:ext cx="851881" cy="848632"/>
            <a:chOff x="9947676" y="4407094"/>
            <a:chExt cx="851881" cy="84863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E7706B9-23EF-A946-965B-D5E86040C9FE}"/>
                </a:ext>
              </a:extLst>
            </p:cNvPr>
            <p:cNvSpPr/>
            <p:nvPr/>
          </p:nvSpPr>
          <p:spPr>
            <a:xfrm>
              <a:off x="9947676" y="4407094"/>
              <a:ext cx="851881" cy="848632"/>
            </a:xfrm>
            <a:prstGeom prst="ellipse">
              <a:avLst/>
            </a:prstGeom>
            <a:solidFill>
              <a:srgbClr val="FF552E"/>
            </a:solidFill>
            <a:ln w="50800">
              <a:solidFill>
                <a:srgbClr val="FF55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Picture 64" descr="Icon representing biotechnology.">
              <a:extLst>
                <a:ext uri="{FF2B5EF4-FFF2-40B4-BE49-F238E27FC236}">
                  <a16:creationId xmlns:a16="http://schemas.microsoft.com/office/drawing/2014/main" id="{246DD809-038A-0541-8261-DC237E58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3461" y="4444371"/>
              <a:ext cx="811355" cy="811355"/>
            </a:xfrm>
            <a:prstGeom prst="rect">
              <a:avLst/>
            </a:prstGeom>
          </p:spPr>
        </p:pic>
      </p:grpSp>
      <p:pic>
        <p:nvPicPr>
          <p:cNvPr id="75" name="Picture 74" descr="Icon showing a hand holding a paintbrush.">
            <a:extLst>
              <a:ext uri="{FF2B5EF4-FFF2-40B4-BE49-F238E27FC236}">
                <a16:creationId xmlns:a16="http://schemas.microsoft.com/office/drawing/2014/main" id="{E79AB2C6-FFD0-5A48-8484-851AB51258A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80" y="4694396"/>
            <a:ext cx="851881" cy="85188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F853B39-7B39-0A49-8C06-D904F580531C}"/>
              </a:ext>
            </a:extLst>
          </p:cNvPr>
          <p:cNvSpPr txBox="1"/>
          <p:nvPr/>
        </p:nvSpPr>
        <p:spPr>
          <a:xfrm>
            <a:off x="-2" y="1165264"/>
            <a:ext cx="1219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80" dirty="0">
                <a:solidFill>
                  <a:srgbClr val="142A4A"/>
                </a:solidFill>
                <a:latin typeface="Montserrat" pitchFamily="2" charset="77"/>
              </a:rPr>
              <a:t>The University of Illinois Urbana-Champaign combines creativity, expertise, </a:t>
            </a:r>
          </a:p>
          <a:p>
            <a:pPr algn="ctr"/>
            <a:r>
              <a:rPr lang="en-US" b="1" spc="80" dirty="0">
                <a:solidFill>
                  <a:srgbClr val="142A4A"/>
                </a:solidFill>
                <a:latin typeface="Montserrat" pitchFamily="2" charset="77"/>
              </a:rPr>
              <a:t>and imagination with cutting-edge facilities to conduct world-changing research.</a:t>
            </a:r>
          </a:p>
        </p:txBody>
      </p:sp>
    </p:spTree>
    <p:extLst>
      <p:ext uri="{BB962C8B-B14F-4D97-AF65-F5344CB8AC3E}">
        <p14:creationId xmlns:p14="http://schemas.microsoft.com/office/powerpoint/2010/main" val="396936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877A013-EE93-B644-8096-038DB02E2651}"/>
              </a:ext>
            </a:extLst>
          </p:cNvPr>
          <p:cNvSpPr/>
          <p:nvPr/>
        </p:nvSpPr>
        <p:spPr>
          <a:xfrm>
            <a:off x="0" y="0"/>
            <a:ext cx="290489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D4E3A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32371-FC6B-D64A-928E-52033550FE49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TECHNOLOGY COMMERCIALIZATION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49BCF-4E8B-FB4A-AE2B-1696EA64417C}"/>
              </a:ext>
            </a:extLst>
          </p:cNvPr>
          <p:cNvSpPr txBox="1"/>
          <p:nvPr/>
        </p:nvSpPr>
        <p:spPr>
          <a:xfrm>
            <a:off x="2105247" y="-1275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DEA17917-7AB1-1047-A6BD-B2CF93C707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4C82FA-995B-0342-9DCB-64602C2BC49C}"/>
              </a:ext>
            </a:extLst>
          </p:cNvPr>
          <p:cNvSpPr txBox="1"/>
          <p:nvPr/>
        </p:nvSpPr>
        <p:spPr>
          <a:xfrm>
            <a:off x="-14503" y="2757241"/>
            <a:ext cx="29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Received 215 new </a:t>
            </a:r>
          </a:p>
          <a:p>
            <a:pPr algn="ctr"/>
            <a:r>
              <a:rPr lang="en-US" sz="1600" b="1" dirty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invention reports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C64191-2DDB-134B-BA4F-D331F5B55F87}"/>
              </a:ext>
            </a:extLst>
          </p:cNvPr>
          <p:cNvSpPr txBox="1"/>
          <p:nvPr/>
        </p:nvSpPr>
        <p:spPr>
          <a:xfrm>
            <a:off x="-14503" y="5981684"/>
            <a:ext cx="290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*Including 10 first licenses to </a:t>
            </a:r>
          </a:p>
          <a:p>
            <a:pPr algn="ctr"/>
            <a:r>
              <a:rPr lang="en-US" sz="1200" b="1" dirty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start-ups using University IP.</a:t>
            </a:r>
          </a:p>
          <a:p>
            <a:endParaRPr lang="en-US" sz="2000" dirty="0">
              <a:latin typeface="Montserrat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0F1733-48BB-194C-8435-385AFF12A185}"/>
              </a:ext>
            </a:extLst>
          </p:cNvPr>
          <p:cNvSpPr/>
          <p:nvPr/>
        </p:nvSpPr>
        <p:spPr>
          <a:xfrm>
            <a:off x="4172989" y="1857735"/>
            <a:ext cx="6151418" cy="407353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dist="23000" sx="1000" sy="1000" rotWithShape="0">
              <a:srgbClr val="00206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B1BC63-C38F-9C4E-88C6-CE7766018CCE}"/>
              </a:ext>
            </a:extLst>
          </p:cNvPr>
          <p:cNvGrpSpPr/>
          <p:nvPr/>
        </p:nvGrpSpPr>
        <p:grpSpPr>
          <a:xfrm>
            <a:off x="3040018" y="1934817"/>
            <a:ext cx="9022585" cy="4505717"/>
            <a:chOff x="2783693" y="1329488"/>
            <a:chExt cx="6123193" cy="46604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745BC3-FFFF-DD46-9319-477C8A825144}"/>
                </a:ext>
              </a:extLst>
            </p:cNvPr>
            <p:cNvSpPr txBox="1"/>
            <p:nvPr/>
          </p:nvSpPr>
          <p:spPr>
            <a:xfrm>
              <a:off x="3994782" y="5703394"/>
              <a:ext cx="3649932" cy="28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80" dirty="0">
                  <a:latin typeface="Montserrat" pitchFamily="2" charset="77"/>
                </a:rPr>
                <a:t>MORE THAN 800 ACTIVE, ISSUED U.S. PATENTS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4AA32A4-18C9-3F4D-A49B-F3D9E0BD3D51}"/>
                </a:ext>
              </a:extLst>
            </p:cNvPr>
            <p:cNvGrpSpPr/>
            <p:nvPr/>
          </p:nvGrpSpPr>
          <p:grpSpPr>
            <a:xfrm>
              <a:off x="2783693" y="1329488"/>
              <a:ext cx="6123193" cy="4175870"/>
              <a:chOff x="2783693" y="1329488"/>
              <a:chExt cx="6123193" cy="417587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9232B64-0452-1F4F-9247-DDB4661FC3D9}"/>
                  </a:ext>
                </a:extLst>
              </p:cNvPr>
              <p:cNvGrpSpPr/>
              <p:nvPr/>
            </p:nvGrpSpPr>
            <p:grpSpPr>
              <a:xfrm>
                <a:off x="2783693" y="1329488"/>
                <a:ext cx="6123193" cy="4154589"/>
                <a:chOff x="57994" y="1431999"/>
                <a:chExt cx="6929120" cy="4701408"/>
              </a:xfrm>
            </p:grpSpPr>
            <p:graphicFrame>
              <p:nvGraphicFramePr>
                <p:cNvPr id="36" name="Chart 35">
                  <a:extLst>
                    <a:ext uri="{FF2B5EF4-FFF2-40B4-BE49-F238E27FC236}">
                      <a16:creationId xmlns:a16="http://schemas.microsoft.com/office/drawing/2014/main" id="{2327FAE4-B0E3-094A-9D71-6EC6CB54E35A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4155920554"/>
                    </p:ext>
                  </p:extLst>
                </p:nvPr>
              </p:nvGraphicFramePr>
              <p:xfrm>
                <a:off x="57994" y="1431999"/>
                <a:ext cx="6929120" cy="424983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40DB3D0-AE4F-3B47-8589-F6ACDCBF243B}"/>
                    </a:ext>
                  </a:extLst>
                </p:cNvPr>
                <p:cNvSpPr txBox="1"/>
                <p:nvPr/>
              </p:nvSpPr>
              <p:spPr>
                <a:xfrm>
                  <a:off x="927719" y="5195627"/>
                  <a:ext cx="5073679" cy="5043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i="1" dirty="0">
                      <a:latin typeface="Montserrat" pitchFamily="2" charset="77"/>
                    </a:rPr>
                    <a:t>Note: Beginning with fiscal 2017, counts for U.S. patent applications and issued U.S. patents will include activity that was unaccounted for in the prior fiscal year (2016).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B30CF6C-E8B9-E649-BF88-64CC91845DFB}"/>
                    </a:ext>
                  </a:extLst>
                </p:cNvPr>
                <p:cNvSpPr/>
                <p:nvPr/>
              </p:nvSpPr>
              <p:spPr>
                <a:xfrm>
                  <a:off x="1643155" y="5913770"/>
                  <a:ext cx="150607" cy="150607"/>
                </a:xfrm>
                <a:prstGeom prst="rect">
                  <a:avLst/>
                </a:prstGeom>
                <a:solidFill>
                  <a:srgbClr val="E84A27"/>
                </a:solidFill>
                <a:ln>
                  <a:noFill/>
                </a:ln>
                <a:effectLst>
                  <a:outerShdw dist="23000"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DF5C1C7-3424-C541-9BE7-597C1A41A944}"/>
                    </a:ext>
                  </a:extLst>
                </p:cNvPr>
                <p:cNvSpPr/>
                <p:nvPr/>
              </p:nvSpPr>
              <p:spPr>
                <a:xfrm>
                  <a:off x="3871450" y="5901182"/>
                  <a:ext cx="150607" cy="150607"/>
                </a:xfrm>
                <a:prstGeom prst="rect">
                  <a:avLst/>
                </a:prstGeom>
                <a:solidFill>
                  <a:srgbClr val="030121"/>
                </a:solidFill>
                <a:ln>
                  <a:noFill/>
                </a:ln>
                <a:effectLst>
                  <a:outerShdw dist="23000" sx="1000" sy="1000" rotWithShape="0">
                    <a:schemeClr val="tx2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3B750A5-5F73-5941-A27B-CBAEEFA6AA81}"/>
                    </a:ext>
                  </a:extLst>
                </p:cNvPr>
                <p:cNvSpPr txBox="1"/>
                <p:nvPr/>
              </p:nvSpPr>
              <p:spPr>
                <a:xfrm>
                  <a:off x="1760821" y="5863225"/>
                  <a:ext cx="1775561" cy="270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spc="70" dirty="0">
                      <a:latin typeface="Montserrat" pitchFamily="2" charset="77"/>
                    </a:rPr>
                    <a:t>U.S. PATENT APPLICATIONS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5203716-0E1D-1041-B1B1-8E94F3D8DAB3}"/>
                    </a:ext>
                  </a:extLst>
                </p:cNvPr>
                <p:cNvSpPr txBox="1"/>
                <p:nvPr/>
              </p:nvSpPr>
              <p:spPr>
                <a:xfrm>
                  <a:off x="3994986" y="5853789"/>
                  <a:ext cx="1462260" cy="270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spc="70" dirty="0">
                      <a:latin typeface="Montserrat" pitchFamily="2" charset="77"/>
                    </a:rPr>
                    <a:t>ISSUED U.S. PATENTS</a:t>
                  </a:r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ECFCED7-A247-A54D-8465-AFF92C082E9A}"/>
                  </a:ext>
                </a:extLst>
              </p:cNvPr>
              <p:cNvSpPr/>
              <p:nvPr/>
            </p:nvSpPr>
            <p:spPr>
              <a:xfrm>
                <a:off x="3994782" y="5184046"/>
                <a:ext cx="3576764" cy="321312"/>
              </a:xfrm>
              <a:prstGeom prst="rect">
                <a:avLst/>
              </a:prstGeom>
              <a:noFill/>
              <a:ln w="1397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EBCEFFC-8EA9-004C-9CBF-9F0A426E065B}"/>
              </a:ext>
            </a:extLst>
          </p:cNvPr>
          <p:cNvSpPr txBox="1"/>
          <p:nvPr/>
        </p:nvSpPr>
        <p:spPr>
          <a:xfrm>
            <a:off x="2890393" y="1288171"/>
            <a:ext cx="8853593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spc="80" dirty="0">
                <a:solidFill>
                  <a:srgbClr val="FF552E"/>
                </a:solidFill>
                <a:latin typeface="Montserrat" pitchFamily="2" charset="77"/>
              </a:rPr>
              <a:t>340+ Active Licenses and Options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A2CE8B-C137-8A44-99A5-A2091A71E7B5}"/>
              </a:ext>
            </a:extLst>
          </p:cNvPr>
          <p:cNvSpPr txBox="1"/>
          <p:nvPr/>
        </p:nvSpPr>
        <p:spPr>
          <a:xfrm>
            <a:off x="-14503" y="4749447"/>
            <a:ext cx="290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Executed 60 licenses </a:t>
            </a:r>
          </a:p>
          <a:p>
            <a:pPr algn="ctr"/>
            <a:r>
              <a:rPr lang="en-US" sz="1600" b="1" dirty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and options*</a:t>
            </a:r>
          </a:p>
        </p:txBody>
      </p:sp>
      <p:pic>
        <p:nvPicPr>
          <p:cNvPr id="3" name="Picture 2" descr="Icon of a robot.">
            <a:extLst>
              <a:ext uri="{FF2B5EF4-FFF2-40B4-BE49-F238E27FC236}">
                <a16:creationId xmlns:a16="http://schemas.microsoft.com/office/drawing/2014/main" id="{5CDBBD42-4BCF-C644-AA18-7D0709FF2B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23" y="1118089"/>
            <a:ext cx="1886643" cy="1886643"/>
          </a:xfrm>
          <a:prstGeom prst="rect">
            <a:avLst/>
          </a:prstGeom>
        </p:spPr>
      </p:pic>
      <p:pic>
        <p:nvPicPr>
          <p:cNvPr id="8" name="Picture 7" descr="Icon of an identification card.">
            <a:extLst>
              <a:ext uri="{FF2B5EF4-FFF2-40B4-BE49-F238E27FC236}">
                <a16:creationId xmlns:a16="http://schemas.microsoft.com/office/drawing/2014/main" id="{F75D1965-D1FE-2942-882B-ACAD67757B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21" y="3354192"/>
            <a:ext cx="1796107" cy="17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7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9334A5-2CEA-7140-90EB-335969ACFEFB}"/>
              </a:ext>
            </a:extLst>
          </p:cNvPr>
          <p:cNvSpPr/>
          <p:nvPr/>
        </p:nvSpPr>
        <p:spPr>
          <a:xfrm>
            <a:off x="597878" y="1378635"/>
            <a:ext cx="3756074" cy="4910987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C3DACDC3-FF8B-0E44-9D3E-6EC96C51BD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6FC1AC-3600-C44D-9812-9A07DC4DF741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55B520-A4F8-2445-9BCA-AB37D3DC8E6E}"/>
              </a:ext>
            </a:extLst>
          </p:cNvPr>
          <p:cNvSpPr txBox="1"/>
          <p:nvPr/>
        </p:nvSpPr>
        <p:spPr>
          <a:xfrm>
            <a:off x="0" y="219030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80" dirty="0">
                <a:solidFill>
                  <a:schemeClr val="bg1"/>
                </a:solidFill>
                <a:latin typeface="Montserrat" pitchFamily="2" charset="77"/>
              </a:rPr>
              <a:t>RESEARCH PARK: REMARKABLE GROWTH IN TWO DECADES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D8800D-B7B9-B140-99A9-DAA68ECC071A}"/>
              </a:ext>
            </a:extLst>
          </p:cNvPr>
          <p:cNvSpPr/>
          <p:nvPr/>
        </p:nvSpPr>
        <p:spPr>
          <a:xfrm>
            <a:off x="4845334" y="2668330"/>
            <a:ext cx="990200" cy="990200"/>
          </a:xfrm>
          <a:prstGeom prst="ellipse">
            <a:avLst/>
          </a:prstGeom>
          <a:solidFill>
            <a:srgbClr val="132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438FC7-9524-194A-8598-92D61E2540E8}"/>
              </a:ext>
            </a:extLst>
          </p:cNvPr>
          <p:cNvSpPr/>
          <p:nvPr/>
        </p:nvSpPr>
        <p:spPr>
          <a:xfrm>
            <a:off x="4845334" y="1378635"/>
            <a:ext cx="990200" cy="990200"/>
          </a:xfrm>
          <a:prstGeom prst="ellipse">
            <a:avLst/>
          </a:prstGeom>
          <a:solidFill>
            <a:srgbClr val="E64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1BAFD5-599C-0741-B102-164DCF5C2344}"/>
              </a:ext>
            </a:extLst>
          </p:cNvPr>
          <p:cNvSpPr/>
          <p:nvPr/>
        </p:nvSpPr>
        <p:spPr>
          <a:xfrm>
            <a:off x="6089463" y="1704029"/>
            <a:ext cx="5653350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795,000 square feet, including 43,000 square feet in incubator space.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0A1AD-6B5A-904E-AB95-4E054B8DB1F4}"/>
              </a:ext>
            </a:extLst>
          </p:cNvPr>
          <p:cNvSpPr/>
          <p:nvPr/>
        </p:nvSpPr>
        <p:spPr>
          <a:xfrm>
            <a:off x="6090635" y="1400835"/>
            <a:ext cx="5653351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200+ ACRES, 17 BUILDINGS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FEC47A-21E2-2446-AE86-DB2EE498B492}"/>
              </a:ext>
            </a:extLst>
          </p:cNvPr>
          <p:cNvCxnSpPr>
            <a:cxnSpLocks/>
          </p:cNvCxnSpPr>
          <p:nvPr/>
        </p:nvCxnSpPr>
        <p:spPr>
          <a:xfrm flipH="1">
            <a:off x="4893291" y="2495956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F8959AA2-598C-2647-B1CF-8FCBE5CBF356}"/>
              </a:ext>
            </a:extLst>
          </p:cNvPr>
          <p:cNvSpPr/>
          <p:nvPr/>
        </p:nvSpPr>
        <p:spPr>
          <a:xfrm>
            <a:off x="4845334" y="3983721"/>
            <a:ext cx="990200" cy="990200"/>
          </a:xfrm>
          <a:prstGeom prst="ellipse">
            <a:avLst/>
          </a:prstGeom>
          <a:solidFill>
            <a:srgbClr val="E64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807825-EDFB-D540-915D-3905836DACCE}"/>
              </a:ext>
            </a:extLst>
          </p:cNvPr>
          <p:cNvSpPr/>
          <p:nvPr/>
        </p:nvSpPr>
        <p:spPr>
          <a:xfrm>
            <a:off x="4845334" y="5302084"/>
            <a:ext cx="990200" cy="990200"/>
          </a:xfrm>
          <a:prstGeom prst="ellipse">
            <a:avLst/>
          </a:prstGeom>
          <a:solidFill>
            <a:srgbClr val="132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1E20C7-B5E7-8F43-A545-D0D5AA977F46}"/>
              </a:ext>
            </a:extLst>
          </p:cNvPr>
          <p:cNvSpPr/>
          <p:nvPr/>
        </p:nvSpPr>
        <p:spPr>
          <a:xfrm>
            <a:off x="6089462" y="3128636"/>
            <a:ext cx="5652179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Including Abbott, Ameren, Brunswick, Capital One, Cargill, Caterpillar, </a:t>
            </a:r>
            <a:r>
              <a:rPr lang="en-US" sz="1200" dirty="0" err="1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Genective</a:t>
            </a: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, John Deere, State Farm, and Verizon.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4C261-336B-2247-A43B-1A412BE56436}"/>
              </a:ext>
            </a:extLst>
          </p:cNvPr>
          <p:cNvSpPr/>
          <p:nvPr/>
        </p:nvSpPr>
        <p:spPr>
          <a:xfrm>
            <a:off x="6090636" y="2732678"/>
            <a:ext cx="5652178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125 COMPANIES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192033-6EB1-6649-93AE-DF728C5D7599}"/>
              </a:ext>
            </a:extLst>
          </p:cNvPr>
          <p:cNvSpPr/>
          <p:nvPr/>
        </p:nvSpPr>
        <p:spPr>
          <a:xfrm>
            <a:off x="6089463" y="4355349"/>
            <a:ext cx="5651006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Including 800+ student interns.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A1F542-7114-954E-929D-00EEA0428EA4}"/>
              </a:ext>
            </a:extLst>
          </p:cNvPr>
          <p:cNvSpPr/>
          <p:nvPr/>
        </p:nvSpPr>
        <p:spPr>
          <a:xfrm>
            <a:off x="6090636" y="4052155"/>
            <a:ext cx="5651006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2,200 EMPLOYEES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43990A-A40C-4840-BBDA-F83F45720BBF}"/>
              </a:ext>
            </a:extLst>
          </p:cNvPr>
          <p:cNvSpPr/>
          <p:nvPr/>
        </p:nvSpPr>
        <p:spPr>
          <a:xfrm>
            <a:off x="6089463" y="5768714"/>
            <a:ext cx="5649834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Enabling companies to generate fresh ideas and harness new technologies.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1F747-743A-FC44-8C1A-EC6133B83B72}"/>
              </a:ext>
            </a:extLst>
          </p:cNvPr>
          <p:cNvSpPr/>
          <p:nvPr/>
        </p:nvSpPr>
        <p:spPr>
          <a:xfrm>
            <a:off x="6090636" y="5386008"/>
            <a:ext cx="5649834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INNOVATION CENTERS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82462F-427B-E147-93AD-0524994A5302}"/>
              </a:ext>
            </a:extLst>
          </p:cNvPr>
          <p:cNvCxnSpPr>
            <a:cxnSpLocks/>
          </p:cNvCxnSpPr>
          <p:nvPr/>
        </p:nvCxnSpPr>
        <p:spPr>
          <a:xfrm flipH="1">
            <a:off x="4893291" y="3812138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A95000-B5FE-4A44-B017-D91CAFC1B02D}"/>
              </a:ext>
            </a:extLst>
          </p:cNvPr>
          <p:cNvCxnSpPr>
            <a:cxnSpLocks/>
          </p:cNvCxnSpPr>
          <p:nvPr/>
        </p:nvCxnSpPr>
        <p:spPr>
          <a:xfrm flipH="1">
            <a:off x="4893291" y="5125549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drone photo of Research Park.">
            <a:extLst>
              <a:ext uri="{FF2B5EF4-FFF2-40B4-BE49-F238E27FC236}">
                <a16:creationId xmlns:a16="http://schemas.microsoft.com/office/drawing/2014/main" id="{7036A5D3-20B3-BD44-8243-3EB79A827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79" y="1378634"/>
            <a:ext cx="3756073" cy="4910987"/>
          </a:xfrm>
          <a:prstGeom prst="rect">
            <a:avLst/>
          </a:prstGeom>
        </p:spPr>
      </p:pic>
      <p:pic>
        <p:nvPicPr>
          <p:cNvPr id="4" name="Picture 3" descr="Icon of a building.">
            <a:extLst>
              <a:ext uri="{FF2B5EF4-FFF2-40B4-BE49-F238E27FC236}">
                <a16:creationId xmlns:a16="http://schemas.microsoft.com/office/drawing/2014/main" id="{547A2E0F-0FE8-2D49-BE64-8A83B26D23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169" y="1509416"/>
            <a:ext cx="755139" cy="755139"/>
          </a:xfrm>
          <a:prstGeom prst="rect">
            <a:avLst/>
          </a:prstGeom>
        </p:spPr>
      </p:pic>
      <p:pic>
        <p:nvPicPr>
          <p:cNvPr id="6" name="Picture 5" descr="Icon representing business.">
            <a:extLst>
              <a:ext uri="{FF2B5EF4-FFF2-40B4-BE49-F238E27FC236}">
                <a16:creationId xmlns:a16="http://schemas.microsoft.com/office/drawing/2014/main" id="{830435BC-FE00-8F4C-BDE6-CE2B5B3E2F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169" y="2777667"/>
            <a:ext cx="817440" cy="817440"/>
          </a:xfrm>
          <a:prstGeom prst="rect">
            <a:avLst/>
          </a:prstGeom>
        </p:spPr>
      </p:pic>
      <p:pic>
        <p:nvPicPr>
          <p:cNvPr id="8" name="Picture 7" descr="Icon representing two people.">
            <a:extLst>
              <a:ext uri="{FF2B5EF4-FFF2-40B4-BE49-F238E27FC236}">
                <a16:creationId xmlns:a16="http://schemas.microsoft.com/office/drawing/2014/main" id="{9ED4A634-9F0C-C24C-B545-F3A4DDF184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553" y="4150993"/>
            <a:ext cx="630879" cy="630879"/>
          </a:xfrm>
          <a:prstGeom prst="rect">
            <a:avLst/>
          </a:prstGeom>
        </p:spPr>
      </p:pic>
      <p:pic>
        <p:nvPicPr>
          <p:cNvPr id="18" name="Picture 17" descr="Icon of a lightbulb.">
            <a:extLst>
              <a:ext uri="{FF2B5EF4-FFF2-40B4-BE49-F238E27FC236}">
                <a16:creationId xmlns:a16="http://schemas.microsoft.com/office/drawing/2014/main" id="{85CF9F38-16D4-D040-91E6-C6920E5DF6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334" y="5282083"/>
            <a:ext cx="1012429" cy="10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3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9334A5-2CEA-7140-90EB-335969ACFEFB}"/>
              </a:ext>
            </a:extLst>
          </p:cNvPr>
          <p:cNvSpPr/>
          <p:nvPr/>
        </p:nvSpPr>
        <p:spPr>
          <a:xfrm>
            <a:off x="597878" y="1378635"/>
            <a:ext cx="3756074" cy="4910987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C3DACDC3-FF8B-0E44-9D3E-6EC96C51BD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6FC1AC-3600-C44D-9812-9A07DC4DF741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55B520-A4F8-2445-9BCA-AB37D3DC8E6E}"/>
              </a:ext>
            </a:extLst>
          </p:cNvPr>
          <p:cNvSpPr txBox="1"/>
          <p:nvPr/>
        </p:nvSpPr>
        <p:spPr>
          <a:xfrm>
            <a:off x="0" y="219030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80" dirty="0">
                <a:solidFill>
                  <a:schemeClr val="bg1"/>
                </a:solidFill>
                <a:latin typeface="Montserrat" pitchFamily="2" charset="77"/>
              </a:rPr>
              <a:t>RESEARCH PARK: REMARKABLE GROWTH IN TWO DECADES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1BAFD5-599C-0741-B102-164DCF5C2344}"/>
              </a:ext>
            </a:extLst>
          </p:cNvPr>
          <p:cNvSpPr/>
          <p:nvPr/>
        </p:nvSpPr>
        <p:spPr>
          <a:xfrm>
            <a:off x="6089463" y="1704029"/>
            <a:ext cx="5653350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Start-ups in the </a:t>
            </a:r>
            <a:r>
              <a:rPr lang="en-US" sz="1200" dirty="0" err="1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EnterpriseWorks</a:t>
            </a: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 incubator at any given time.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0A1AD-6B5A-904E-AB95-4E054B8DB1F4}"/>
              </a:ext>
            </a:extLst>
          </p:cNvPr>
          <p:cNvSpPr/>
          <p:nvPr/>
        </p:nvSpPr>
        <p:spPr>
          <a:xfrm>
            <a:off x="6090635" y="1400835"/>
            <a:ext cx="5653351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61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FEC47A-21E2-2446-AE86-DB2EE498B492}"/>
              </a:ext>
            </a:extLst>
          </p:cNvPr>
          <p:cNvCxnSpPr>
            <a:cxnSpLocks/>
          </p:cNvCxnSpPr>
          <p:nvPr/>
        </p:nvCxnSpPr>
        <p:spPr>
          <a:xfrm flipH="1">
            <a:off x="4893291" y="2495956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5807825-EDFB-D540-915D-3905836DACCE}"/>
              </a:ext>
            </a:extLst>
          </p:cNvPr>
          <p:cNvSpPr/>
          <p:nvPr/>
        </p:nvSpPr>
        <p:spPr>
          <a:xfrm>
            <a:off x="4845334" y="5302084"/>
            <a:ext cx="990200" cy="990200"/>
          </a:xfrm>
          <a:prstGeom prst="ellipse">
            <a:avLst/>
          </a:prstGeom>
          <a:solidFill>
            <a:srgbClr val="132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1E20C7-B5E7-8F43-A545-D0D5AA977F46}"/>
              </a:ext>
            </a:extLst>
          </p:cNvPr>
          <p:cNvSpPr/>
          <p:nvPr/>
        </p:nvSpPr>
        <p:spPr>
          <a:xfrm>
            <a:off x="6089462" y="3128636"/>
            <a:ext cx="5652179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Venture capital/private equity financing raised by companies that incubated at </a:t>
            </a:r>
            <a:r>
              <a:rPr lang="en-US" sz="1200" dirty="0" err="1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EnterpriseWorks</a:t>
            </a: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4C261-336B-2247-A43B-1A412BE56436}"/>
              </a:ext>
            </a:extLst>
          </p:cNvPr>
          <p:cNvSpPr/>
          <p:nvPr/>
        </p:nvSpPr>
        <p:spPr>
          <a:xfrm>
            <a:off x="6090636" y="2732678"/>
            <a:ext cx="5652178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$1.1B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192033-6EB1-6649-93AE-DF728C5D7599}"/>
              </a:ext>
            </a:extLst>
          </p:cNvPr>
          <p:cNvSpPr/>
          <p:nvPr/>
        </p:nvSpPr>
        <p:spPr>
          <a:xfrm>
            <a:off x="6089463" y="4355349"/>
            <a:ext cx="5651006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SBIR/STTR funding since </a:t>
            </a:r>
            <a:r>
              <a:rPr lang="en-US" sz="1200" dirty="0" err="1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EnterpriseWorks</a:t>
            </a: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 opened in 2003.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A1F542-7114-954E-929D-00EEA0428EA4}"/>
              </a:ext>
            </a:extLst>
          </p:cNvPr>
          <p:cNvSpPr/>
          <p:nvPr/>
        </p:nvSpPr>
        <p:spPr>
          <a:xfrm>
            <a:off x="6090636" y="4052155"/>
            <a:ext cx="5651006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$155.8M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43990A-A40C-4840-BBDA-F83F45720BBF}"/>
              </a:ext>
            </a:extLst>
          </p:cNvPr>
          <p:cNvSpPr/>
          <p:nvPr/>
        </p:nvSpPr>
        <p:spPr>
          <a:xfrm>
            <a:off x="6089463" y="5685589"/>
            <a:ext cx="5649834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Active start-ups based on university technology, across the U.S.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1F747-743A-FC44-8C1A-EC6133B83B72}"/>
              </a:ext>
            </a:extLst>
          </p:cNvPr>
          <p:cNvSpPr/>
          <p:nvPr/>
        </p:nvSpPr>
        <p:spPr>
          <a:xfrm>
            <a:off x="6090636" y="5386008"/>
            <a:ext cx="5649834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50+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82462F-427B-E147-93AD-0524994A5302}"/>
              </a:ext>
            </a:extLst>
          </p:cNvPr>
          <p:cNvCxnSpPr>
            <a:cxnSpLocks/>
          </p:cNvCxnSpPr>
          <p:nvPr/>
        </p:nvCxnSpPr>
        <p:spPr>
          <a:xfrm flipH="1">
            <a:off x="4893291" y="3812138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A95000-B5FE-4A44-B017-D91CAFC1B02D}"/>
              </a:ext>
            </a:extLst>
          </p:cNvPr>
          <p:cNvCxnSpPr>
            <a:cxnSpLocks/>
          </p:cNvCxnSpPr>
          <p:nvPr/>
        </p:nvCxnSpPr>
        <p:spPr>
          <a:xfrm flipH="1">
            <a:off x="4893291" y="5125549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hoto of the EnterpriseWorks building.">
            <a:extLst>
              <a:ext uri="{FF2B5EF4-FFF2-40B4-BE49-F238E27FC236}">
                <a16:creationId xmlns:a16="http://schemas.microsoft.com/office/drawing/2014/main" id="{55E01B9D-156B-C84B-936C-C8FA371AE1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9"/>
          <a:stretch/>
        </p:blipFill>
        <p:spPr>
          <a:xfrm>
            <a:off x="597879" y="1400747"/>
            <a:ext cx="3780836" cy="4910988"/>
          </a:xfrm>
          <a:prstGeom prst="rect">
            <a:avLst/>
          </a:prstGeom>
        </p:spPr>
      </p:pic>
      <p:grpSp>
        <p:nvGrpSpPr>
          <p:cNvPr id="34" name="Group 33" descr="Icon of a rocket ship.">
            <a:extLst>
              <a:ext uri="{FF2B5EF4-FFF2-40B4-BE49-F238E27FC236}">
                <a16:creationId xmlns:a16="http://schemas.microsoft.com/office/drawing/2014/main" id="{5AC8FAB9-890F-4645-A0EB-196569267808}"/>
              </a:ext>
            </a:extLst>
          </p:cNvPr>
          <p:cNvGrpSpPr/>
          <p:nvPr/>
        </p:nvGrpSpPr>
        <p:grpSpPr>
          <a:xfrm>
            <a:off x="4845334" y="1378635"/>
            <a:ext cx="990200" cy="990200"/>
            <a:chOff x="4845334" y="1378635"/>
            <a:chExt cx="990200" cy="990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438FC7-9524-194A-8598-92D61E2540E8}"/>
                </a:ext>
              </a:extLst>
            </p:cNvPr>
            <p:cNvSpPr/>
            <p:nvPr/>
          </p:nvSpPr>
          <p:spPr>
            <a:xfrm>
              <a:off x="4845334" y="1378635"/>
              <a:ext cx="990200" cy="990200"/>
            </a:xfrm>
            <a:prstGeom prst="ellipse">
              <a:avLst/>
            </a:prstGeom>
            <a:solidFill>
              <a:srgbClr val="E64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DC80B621-FDEB-D045-9E9E-89CD41F6C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6735" y="1514935"/>
              <a:ext cx="807397" cy="807397"/>
            </a:xfrm>
            <a:prstGeom prst="rect">
              <a:avLst/>
            </a:prstGeom>
          </p:spPr>
        </p:pic>
      </p:grpSp>
      <p:grpSp>
        <p:nvGrpSpPr>
          <p:cNvPr id="35" name="Group 34" descr="Icon of a graph.">
            <a:extLst>
              <a:ext uri="{FF2B5EF4-FFF2-40B4-BE49-F238E27FC236}">
                <a16:creationId xmlns:a16="http://schemas.microsoft.com/office/drawing/2014/main" id="{9B76C695-153E-9740-A84C-815AA8B6C756}"/>
              </a:ext>
            </a:extLst>
          </p:cNvPr>
          <p:cNvGrpSpPr/>
          <p:nvPr/>
        </p:nvGrpSpPr>
        <p:grpSpPr>
          <a:xfrm>
            <a:off x="4845334" y="2668330"/>
            <a:ext cx="990200" cy="990200"/>
            <a:chOff x="4845334" y="2668330"/>
            <a:chExt cx="990200" cy="990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D8800D-B7B9-B140-99A9-DAA68ECC071A}"/>
                </a:ext>
              </a:extLst>
            </p:cNvPr>
            <p:cNvSpPr/>
            <p:nvPr/>
          </p:nvSpPr>
          <p:spPr>
            <a:xfrm>
              <a:off x="4845334" y="2668330"/>
              <a:ext cx="990200" cy="9902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white letter on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E9DCF40-52BD-104A-BF04-18DF474E6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1190" y="2694026"/>
              <a:ext cx="838485" cy="838485"/>
            </a:xfrm>
            <a:prstGeom prst="rect">
              <a:avLst/>
            </a:prstGeom>
          </p:spPr>
        </p:pic>
      </p:grpSp>
      <p:grpSp>
        <p:nvGrpSpPr>
          <p:cNvPr id="36" name="Group 35" descr="Icon of a hand supporting a gear.">
            <a:extLst>
              <a:ext uri="{FF2B5EF4-FFF2-40B4-BE49-F238E27FC236}">
                <a16:creationId xmlns:a16="http://schemas.microsoft.com/office/drawing/2014/main" id="{8BE8635B-04A5-6D4D-A0E7-44AAF13CE10D}"/>
              </a:ext>
            </a:extLst>
          </p:cNvPr>
          <p:cNvGrpSpPr/>
          <p:nvPr/>
        </p:nvGrpSpPr>
        <p:grpSpPr>
          <a:xfrm>
            <a:off x="4845334" y="3983721"/>
            <a:ext cx="990200" cy="990200"/>
            <a:chOff x="4845334" y="3983721"/>
            <a:chExt cx="990200" cy="990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8959AA2-598C-2647-B1CF-8FCBE5CBF356}"/>
                </a:ext>
              </a:extLst>
            </p:cNvPr>
            <p:cNvSpPr/>
            <p:nvPr/>
          </p:nvSpPr>
          <p:spPr>
            <a:xfrm>
              <a:off x="4845334" y="3983721"/>
              <a:ext cx="990200" cy="990200"/>
            </a:xfrm>
            <a:prstGeom prst="ellipse">
              <a:avLst/>
            </a:prstGeom>
            <a:solidFill>
              <a:srgbClr val="E64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53783FC8-05E4-D94A-9CA0-B0C49ACE0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1190" y="4075123"/>
              <a:ext cx="807396" cy="807396"/>
            </a:xfrm>
            <a:prstGeom prst="rect">
              <a:avLst/>
            </a:prstGeom>
          </p:spPr>
        </p:pic>
      </p:grpSp>
      <p:pic>
        <p:nvPicPr>
          <p:cNvPr id="33" name="Picture 32" descr="Icon of a hand supporting a light bulb.">
            <a:extLst>
              <a:ext uri="{FF2B5EF4-FFF2-40B4-BE49-F238E27FC236}">
                <a16:creationId xmlns:a16="http://schemas.microsoft.com/office/drawing/2014/main" id="{43C3EED5-0E16-EC48-ACBB-905BB2E419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735" y="5371466"/>
            <a:ext cx="791851" cy="7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7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96D4EB-DF89-4345-B705-2217955618D8}"/>
              </a:ext>
            </a:extLst>
          </p:cNvPr>
          <p:cNvSpPr/>
          <p:nvPr/>
        </p:nvSpPr>
        <p:spPr>
          <a:xfrm>
            <a:off x="0" y="0"/>
            <a:ext cx="347472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D4E3A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D279-07EE-F949-9E1C-E269BEA3222A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ILLINOIS RESEARCH INSTITUTES</a:t>
            </a:r>
          </a:p>
        </p:txBody>
      </p:sp>
      <p:pic>
        <p:nvPicPr>
          <p:cNvPr id="8" name="Picture 7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D9AE8D67-ED38-7749-B1E1-75556246F6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pic>
        <p:nvPicPr>
          <p:cNvPr id="3" name="Picture 2" descr="An illustration of the ten UIUC research institutes:&#10;&#10;1. Beckman Institute for Advanced Science and Technology&#10;2. C3.AI Digital Transformation Institute&#10;3. Cancer Center at Illinois&#10;4. Carl R. Woese Institute for Genomic Biology&#10;5. Center for Social and Behavioral Science&#10;6. Humanites Research Institute&#10;7. Institute for Sustainability, Energy, and Environment&#10;8. Interdisciplinary Health Sciences Institute&#10;9. National Center for Supercomputing Applications&#10;10. Prairie Research Institute">
            <a:extLst>
              <a:ext uri="{FF2B5EF4-FFF2-40B4-BE49-F238E27FC236}">
                <a16:creationId xmlns:a16="http://schemas.microsoft.com/office/drawing/2014/main" id="{F3EA9387-7518-BB4E-B5BF-BDFA6603B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858" y="2235647"/>
            <a:ext cx="8390522" cy="3859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F235D1-E9BA-DD47-B479-CEEAEA486E76}"/>
              </a:ext>
            </a:extLst>
          </p:cNvPr>
          <p:cNvSpPr txBox="1"/>
          <p:nvPr/>
        </p:nvSpPr>
        <p:spPr>
          <a:xfrm>
            <a:off x="3474720" y="1582177"/>
            <a:ext cx="8717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rgbClr val="142A4A"/>
                </a:solidFill>
                <a:latin typeface="Montserrat" pitchFamily="2" charset="77"/>
              </a:rPr>
              <a:t>DISCIPLINARY STRENGTHS. CONVERGENT RESEARCH.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C11CEA-91B7-644A-A234-09D99A942E15}"/>
              </a:ext>
            </a:extLst>
          </p:cNvPr>
          <p:cNvSpPr/>
          <p:nvPr/>
        </p:nvSpPr>
        <p:spPr>
          <a:xfrm>
            <a:off x="450574" y="1751454"/>
            <a:ext cx="28507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Montserrat" pitchFamily="2" charset="77"/>
              </a:rPr>
              <a:t>Together, the ten Illinois research institutes transcend college, school, and departmental boundaries to elevate ideas, drive discovery, and push the boundaries of our knowledge.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E167F4-BC2B-AE46-8573-21A72E92050D}"/>
              </a:ext>
            </a:extLst>
          </p:cNvPr>
          <p:cNvCxnSpPr>
            <a:cxnSpLocks/>
          </p:cNvCxnSpPr>
          <p:nvPr/>
        </p:nvCxnSpPr>
        <p:spPr>
          <a:xfrm>
            <a:off x="291548" y="1855304"/>
            <a:ext cx="13252" cy="3922643"/>
          </a:xfrm>
          <a:prstGeom prst="line">
            <a:avLst/>
          </a:prstGeom>
          <a:ln w="63500">
            <a:solidFill>
              <a:srgbClr val="FF5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0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D279-07EE-F949-9E1C-E269BEA3222A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ILLINOIS RESEARCH INSTITUTES</a:t>
            </a:r>
          </a:p>
        </p:txBody>
      </p:sp>
      <p:pic>
        <p:nvPicPr>
          <p:cNvPr id="8" name="Picture 7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D9AE8D67-ED38-7749-B1E1-75556246F6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4C139-A0A9-294C-8B6F-C22A4D24E6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44" y="1835390"/>
            <a:ext cx="1612670" cy="31588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F24F87-8FCA-FF40-9488-AFAF55154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263" y="1833504"/>
            <a:ext cx="1512916" cy="3158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550086-22A6-EF49-A763-659BA9C932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6940" y="1933254"/>
            <a:ext cx="1562793" cy="31588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71FCAC-158D-5B41-9500-D777C1F01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385" y="1765325"/>
            <a:ext cx="1615217" cy="31638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445352-C8EA-A841-86DB-A4D809A505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8045" y="1781950"/>
            <a:ext cx="1512916" cy="31588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E0BB26-E855-C743-899C-866837B51D8E}"/>
              </a:ext>
            </a:extLst>
          </p:cNvPr>
          <p:cNvSpPr txBox="1"/>
          <p:nvPr/>
        </p:nvSpPr>
        <p:spPr>
          <a:xfrm>
            <a:off x="206489" y="5002526"/>
            <a:ext cx="239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26322"/>
                </a:solidFill>
                <a:latin typeface="Montserrat" pitchFamily="2" charset="77"/>
                <a:cs typeface="Helvetica Neue Light"/>
              </a:rPr>
              <a:t>EDUCATION </a:t>
            </a:r>
          </a:p>
          <a:p>
            <a:pPr algn="ctr"/>
            <a:r>
              <a:rPr lang="en-US" b="1" dirty="0">
                <a:solidFill>
                  <a:srgbClr val="F26322"/>
                </a:solidFill>
                <a:latin typeface="Montserrat" pitchFamily="2" charset="77"/>
                <a:cs typeface="Helvetica Neue Light"/>
              </a:rPr>
              <a:t>&amp; TRAINING</a:t>
            </a:r>
            <a:endParaRPr lang="en-US" sz="1100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A36E5-85DD-0340-9A78-79A4FD29E6D6}"/>
              </a:ext>
            </a:extLst>
          </p:cNvPr>
          <p:cNvSpPr txBox="1"/>
          <p:nvPr/>
        </p:nvSpPr>
        <p:spPr>
          <a:xfrm>
            <a:off x="2507231" y="4984015"/>
            <a:ext cx="239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26322"/>
                </a:solidFill>
                <a:latin typeface="Montserrat" pitchFamily="2" charset="77"/>
                <a:cs typeface="Helvetica Neue Light"/>
              </a:rPr>
              <a:t>RESEARCH INFRASTRUCTURE</a:t>
            </a:r>
            <a:endParaRPr lang="en-US" sz="1100" dirty="0"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9FB4BD-29AF-DF4A-9634-BA18B95CD426}"/>
              </a:ext>
            </a:extLst>
          </p:cNvPr>
          <p:cNvSpPr txBox="1"/>
          <p:nvPr/>
        </p:nvSpPr>
        <p:spPr>
          <a:xfrm>
            <a:off x="4892846" y="4984015"/>
            <a:ext cx="239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26322"/>
                </a:solidFill>
                <a:latin typeface="Montserrat" pitchFamily="2" charset="77"/>
                <a:cs typeface="Helvetica Neue Light"/>
              </a:rPr>
              <a:t>HIGH-PROFILE IMPACTS</a:t>
            </a:r>
            <a:endParaRPr lang="en-US" sz="1100" dirty="0">
              <a:latin typeface="Montserrat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3DF67D-4812-F843-BB48-63313C43410A}"/>
              </a:ext>
            </a:extLst>
          </p:cNvPr>
          <p:cNvSpPr txBox="1"/>
          <p:nvPr/>
        </p:nvSpPr>
        <p:spPr>
          <a:xfrm>
            <a:off x="7182352" y="4949086"/>
            <a:ext cx="239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26322"/>
                </a:solidFill>
                <a:latin typeface="Montserrat" pitchFamily="2" charset="77"/>
                <a:cs typeface="Helvetica Neue Light"/>
              </a:rPr>
              <a:t>RESEARCH EXPENDITURES</a:t>
            </a:r>
            <a:endParaRPr lang="en-US" sz="1100" dirty="0">
              <a:latin typeface="Montserrat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A5F36A-4C6E-274D-AF22-C71F67E0C84F}"/>
              </a:ext>
            </a:extLst>
          </p:cNvPr>
          <p:cNvSpPr txBox="1"/>
          <p:nvPr/>
        </p:nvSpPr>
        <p:spPr>
          <a:xfrm>
            <a:off x="9623115" y="4949086"/>
            <a:ext cx="239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26322"/>
                </a:solidFill>
                <a:latin typeface="Montserrat" pitchFamily="2" charset="77"/>
                <a:cs typeface="Helvetica Neue Light"/>
              </a:rPr>
              <a:t>RECRUITMENT </a:t>
            </a:r>
          </a:p>
          <a:p>
            <a:pPr algn="ctr"/>
            <a:r>
              <a:rPr lang="en-US" b="1" dirty="0">
                <a:solidFill>
                  <a:srgbClr val="F26322"/>
                </a:solidFill>
                <a:latin typeface="Montserrat" pitchFamily="2" charset="77"/>
                <a:cs typeface="Helvetica Neue Light"/>
              </a:rPr>
              <a:t>&amp; RETENTION</a:t>
            </a:r>
            <a:endParaRPr lang="en-US" sz="1100" dirty="0">
              <a:latin typeface="Montserrat" pitchFamily="2" charset="77"/>
            </a:endParaRPr>
          </a:p>
        </p:txBody>
      </p:sp>
      <p:pic>
        <p:nvPicPr>
          <p:cNvPr id="5" name="Picture 4" descr="Icon of a student graduating">
            <a:extLst>
              <a:ext uri="{FF2B5EF4-FFF2-40B4-BE49-F238E27FC236}">
                <a16:creationId xmlns:a16="http://schemas.microsoft.com/office/drawing/2014/main" id="{D2EA4D54-6FC7-5E4B-A8DE-8D85FD585A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99" y="2182432"/>
            <a:ext cx="1168157" cy="1168157"/>
          </a:xfrm>
          <a:prstGeom prst="rect">
            <a:avLst/>
          </a:prstGeom>
        </p:spPr>
      </p:pic>
      <p:pic>
        <p:nvPicPr>
          <p:cNvPr id="11" name="Picture 10" descr="Icon of a building.">
            <a:extLst>
              <a:ext uri="{FF2B5EF4-FFF2-40B4-BE49-F238E27FC236}">
                <a16:creationId xmlns:a16="http://schemas.microsoft.com/office/drawing/2014/main" id="{1CF38270-F3BA-C044-A257-3377E73AC6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380" y="2120177"/>
            <a:ext cx="1189929" cy="1189929"/>
          </a:xfrm>
          <a:prstGeom prst="rect">
            <a:avLst/>
          </a:prstGeom>
        </p:spPr>
      </p:pic>
      <p:pic>
        <p:nvPicPr>
          <p:cNvPr id="13" name="Picture 12" descr="Icon representing money being spent.">
            <a:extLst>
              <a:ext uri="{FF2B5EF4-FFF2-40B4-BE49-F238E27FC236}">
                <a16:creationId xmlns:a16="http://schemas.microsoft.com/office/drawing/2014/main" id="{86AF8B35-C2F5-1344-BF6E-FE629F1B64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134" y="2095315"/>
            <a:ext cx="1184018" cy="1184018"/>
          </a:xfrm>
          <a:prstGeom prst="rect">
            <a:avLst/>
          </a:prstGeom>
        </p:spPr>
      </p:pic>
      <p:pic>
        <p:nvPicPr>
          <p:cNvPr id="25" name="Picture 24" descr="Icon of a globe.">
            <a:extLst>
              <a:ext uri="{FF2B5EF4-FFF2-40B4-BE49-F238E27FC236}">
                <a16:creationId xmlns:a16="http://schemas.microsoft.com/office/drawing/2014/main" id="{67F8B83F-6472-3C48-8998-B02A9811C50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830" y="1980545"/>
            <a:ext cx="1469192" cy="1469192"/>
          </a:xfrm>
          <a:prstGeom prst="rect">
            <a:avLst/>
          </a:prstGeom>
        </p:spPr>
      </p:pic>
      <p:pic>
        <p:nvPicPr>
          <p:cNvPr id="27" name="Picture 26" descr="Icon of a clipboard with a checkmark.">
            <a:extLst>
              <a:ext uri="{FF2B5EF4-FFF2-40B4-BE49-F238E27FC236}">
                <a16:creationId xmlns:a16="http://schemas.microsoft.com/office/drawing/2014/main" id="{280ADA5D-3329-4B48-AA56-A2C804BDF56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381" y="2027744"/>
            <a:ext cx="1319493" cy="13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9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77B33F-2290-3D49-938C-F2951ADC8087}"/>
              </a:ext>
            </a:extLst>
          </p:cNvPr>
          <p:cNvSpPr/>
          <p:nvPr/>
        </p:nvSpPr>
        <p:spPr>
          <a:xfrm>
            <a:off x="0" y="0"/>
            <a:ext cx="12191999" cy="4525788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32371-FC6B-D64A-928E-52033550FE49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UIUC’S RESPONSE TO COVID-19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49BCF-4E8B-FB4A-AE2B-1696EA64417C}"/>
              </a:ext>
            </a:extLst>
          </p:cNvPr>
          <p:cNvSpPr txBox="1"/>
          <p:nvPr/>
        </p:nvSpPr>
        <p:spPr>
          <a:xfrm>
            <a:off x="2105247" y="-1275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C9B5B-C676-EC49-9F89-1581DDBD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979" y="1132444"/>
            <a:ext cx="4811555" cy="3025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7F781F-C757-3545-8786-B807F5C748AC}"/>
              </a:ext>
            </a:extLst>
          </p:cNvPr>
          <p:cNvSpPr txBox="1"/>
          <p:nvPr/>
        </p:nvSpPr>
        <p:spPr>
          <a:xfrm>
            <a:off x="6255026" y="2077423"/>
            <a:ext cx="5106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Illinois researchers have devised novel approaches to test, treat, analyze, and manage COVID-19.</a:t>
            </a:r>
          </a:p>
        </p:txBody>
      </p:sp>
      <p:pic>
        <p:nvPicPr>
          <p:cNvPr id="36" name="Picture 35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42075D10-EC0D-DF4B-BDB0-ECC9B0950A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603" y="6239759"/>
            <a:ext cx="316523" cy="457200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B85E068C-EF0F-5F4E-AEAA-4CAD90C1CBC1}"/>
              </a:ext>
            </a:extLst>
          </p:cNvPr>
          <p:cNvSpPr/>
          <p:nvPr/>
        </p:nvSpPr>
        <p:spPr>
          <a:xfrm>
            <a:off x="591086" y="5120387"/>
            <a:ext cx="605169" cy="605169"/>
          </a:xfrm>
          <a:prstGeom prst="ellipse">
            <a:avLst/>
          </a:prstGeom>
          <a:solidFill>
            <a:srgbClr val="E64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9971C-D950-A443-96A2-021D4098AEFA}"/>
              </a:ext>
            </a:extLst>
          </p:cNvPr>
          <p:cNvSpPr txBox="1"/>
          <p:nvPr/>
        </p:nvSpPr>
        <p:spPr>
          <a:xfrm>
            <a:off x="1521350" y="4955309"/>
            <a:ext cx="2573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itchFamily="2" charset="77"/>
              </a:rPr>
              <a:t>Founded the Illinois National COVID-19 Registry, a repository of biological samples and data for use by the nation’s researchers.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81C0093-1763-7643-A2A2-A6533C0EAE94}"/>
              </a:ext>
            </a:extLst>
          </p:cNvPr>
          <p:cNvSpPr/>
          <p:nvPr/>
        </p:nvSpPr>
        <p:spPr>
          <a:xfrm>
            <a:off x="4206133" y="5120387"/>
            <a:ext cx="605169" cy="605169"/>
          </a:xfrm>
          <a:prstGeom prst="ellipse">
            <a:avLst/>
          </a:prstGeom>
          <a:solidFill>
            <a:srgbClr val="E64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F101C5-7EAF-6F4E-A486-151CFD8DD285}"/>
              </a:ext>
            </a:extLst>
          </p:cNvPr>
          <p:cNvSpPr txBox="1"/>
          <p:nvPr/>
        </p:nvSpPr>
        <p:spPr>
          <a:xfrm>
            <a:off x="5136397" y="4955309"/>
            <a:ext cx="2573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itchFamily="2" charset="77"/>
              </a:rPr>
              <a:t>Developed a saliva-based testing program for use on campus, the state, and across the nation.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81C76E4-9A04-4541-853D-C86AF66E45A4}"/>
              </a:ext>
            </a:extLst>
          </p:cNvPr>
          <p:cNvSpPr/>
          <p:nvPr/>
        </p:nvSpPr>
        <p:spPr>
          <a:xfrm>
            <a:off x="7995306" y="5120387"/>
            <a:ext cx="605169" cy="605169"/>
          </a:xfrm>
          <a:prstGeom prst="ellipse">
            <a:avLst/>
          </a:prstGeom>
          <a:solidFill>
            <a:srgbClr val="E64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47BC57-59C4-1147-9C7A-D3CA0E888255}"/>
              </a:ext>
            </a:extLst>
          </p:cNvPr>
          <p:cNvSpPr txBox="1"/>
          <p:nvPr/>
        </p:nvSpPr>
        <p:spPr>
          <a:xfrm>
            <a:off x="8938822" y="4955309"/>
            <a:ext cx="2573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itchFamily="2" charset="77"/>
              </a:rPr>
              <a:t>Created and analyzed multiple COVID-19 epidemic models for the State of Illinois.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C6A00-B670-8340-87C1-244EB069CE03}"/>
              </a:ext>
            </a:extLst>
          </p:cNvPr>
          <p:cNvSpPr txBox="1"/>
          <p:nvPr/>
        </p:nvSpPr>
        <p:spPr>
          <a:xfrm>
            <a:off x="755829" y="5181436"/>
            <a:ext cx="34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1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505BA8-23FA-6444-BB24-14A12D837974}"/>
              </a:ext>
            </a:extLst>
          </p:cNvPr>
          <p:cNvSpPr txBox="1"/>
          <p:nvPr/>
        </p:nvSpPr>
        <p:spPr>
          <a:xfrm>
            <a:off x="4336162" y="5192138"/>
            <a:ext cx="34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2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EB4949-7F81-A140-B66D-4BCB6195CD31}"/>
              </a:ext>
            </a:extLst>
          </p:cNvPr>
          <p:cNvSpPr txBox="1"/>
          <p:nvPr/>
        </p:nvSpPr>
        <p:spPr>
          <a:xfrm>
            <a:off x="8125611" y="5191230"/>
            <a:ext cx="34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3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944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9B85B88-3C88-5C40-B27D-AD8C795FC24E}"/>
              </a:ext>
            </a:extLst>
          </p:cNvPr>
          <p:cNvSpPr/>
          <p:nvPr/>
        </p:nvSpPr>
        <p:spPr>
          <a:xfrm>
            <a:off x="0" y="807396"/>
            <a:ext cx="12192000" cy="6050604"/>
          </a:xfrm>
          <a:prstGeom prst="rect">
            <a:avLst/>
          </a:prstGeom>
          <a:solidFill>
            <a:srgbClr val="5783BC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Montserrat" pitchFamily="2" charset="77"/>
              <a:cs typeface="Georgia"/>
            </a:endParaRPr>
          </a:p>
          <a:p>
            <a:pPr algn="ctr">
              <a:lnSpc>
                <a:spcPct val="110000"/>
              </a:lnSpc>
            </a:pPr>
            <a:r>
              <a:rPr lang="en-US" sz="4800" i="1" dirty="0">
                <a:solidFill>
                  <a:schemeClr val="bg1"/>
                </a:solidFill>
                <a:latin typeface="Montserrat" pitchFamily="2" charset="77"/>
                <a:cs typeface="Georgia"/>
              </a:rPr>
              <a:t>A pre-eminent public</a:t>
            </a:r>
            <a:br>
              <a:rPr lang="en-US" sz="3600" i="1" dirty="0">
                <a:solidFill>
                  <a:schemeClr val="bg1"/>
                </a:solidFill>
                <a:latin typeface="Montserrat" pitchFamily="2" charset="77"/>
                <a:cs typeface="Georgia"/>
              </a:rPr>
            </a:br>
            <a:r>
              <a:rPr lang="en-US" sz="4400" b="1" dirty="0">
                <a:solidFill>
                  <a:schemeClr val="bg1"/>
                </a:solidFill>
                <a:latin typeface="Montserrat" pitchFamily="2" charset="77"/>
                <a:cs typeface="Georgia"/>
              </a:rPr>
              <a:t>RESEARCH INSTITUTION</a:t>
            </a:r>
            <a:endParaRPr lang="en-US" sz="3600" b="1" dirty="0">
              <a:solidFill>
                <a:schemeClr val="bg1"/>
              </a:solidFill>
              <a:latin typeface="Montserrat" pitchFamily="2" charset="77"/>
              <a:cs typeface="Helvetica Neue Light"/>
            </a:endParaRPr>
          </a:p>
          <a:p>
            <a:pPr algn="ctr">
              <a:lnSpc>
                <a:spcPct val="110000"/>
              </a:lnSpc>
            </a:pPr>
            <a:endParaRPr lang="en-US" sz="1200" dirty="0">
              <a:solidFill>
                <a:schemeClr val="tx1"/>
              </a:solidFill>
              <a:latin typeface="Montserrat" pitchFamily="2" charset="77"/>
              <a:cs typeface="Helvetica Neue Light"/>
            </a:endParaRPr>
          </a:p>
          <a:p>
            <a:pPr algn="ctr"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  <a:cs typeface="Helvetica Neue Light"/>
              </a:rPr>
              <a:t>with a land-grant mission and global impact</a:t>
            </a:r>
          </a:p>
          <a:p>
            <a:pPr algn="ctr"/>
            <a:endParaRPr lang="en-US" sz="2800" i="1" dirty="0">
              <a:solidFill>
                <a:schemeClr val="tx1"/>
              </a:solidFill>
              <a:latin typeface="Montserrat" pitchFamily="2" charset="77"/>
              <a:cs typeface="Georgia"/>
            </a:endParaRPr>
          </a:p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  <a:cs typeface="Helvetica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D279-07EE-F949-9E1C-E269BEA3222A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THE POWER OF I</a:t>
            </a:r>
          </a:p>
        </p:txBody>
      </p:sp>
      <p:pic>
        <p:nvPicPr>
          <p:cNvPr id="8" name="Picture 7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D9AE8D67-ED38-7749-B1E1-75556246F6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5B470B-F6B2-4F4D-8B81-CA2EF79AA08C}"/>
              </a:ext>
            </a:extLst>
          </p:cNvPr>
          <p:cNvSpPr/>
          <p:nvPr/>
        </p:nvSpPr>
        <p:spPr>
          <a:xfrm>
            <a:off x="2859578" y="1847548"/>
            <a:ext cx="6483927" cy="53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36850-2F08-E642-9CA2-9CFF86C0FED9}"/>
              </a:ext>
            </a:extLst>
          </p:cNvPr>
          <p:cNvSpPr txBox="1"/>
          <p:nvPr/>
        </p:nvSpPr>
        <p:spPr>
          <a:xfrm>
            <a:off x="2612967" y="1928889"/>
            <a:ext cx="696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94B"/>
                </a:solidFill>
                <a:latin typeface="Montserrat" pitchFamily="2" charset="77"/>
              </a:rPr>
              <a:t>THE UNIVERSITY OF ILLINOIS URBANA-CHAMPAIGN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62CFEB-CA08-874B-B5E6-C6D0F7A8D2E1}"/>
              </a:ext>
            </a:extLst>
          </p:cNvPr>
          <p:cNvCxnSpPr/>
          <p:nvPr/>
        </p:nvCxnSpPr>
        <p:spPr>
          <a:xfrm>
            <a:off x="5091817" y="5401800"/>
            <a:ext cx="2008366" cy="0"/>
          </a:xfrm>
          <a:prstGeom prst="line">
            <a:avLst/>
          </a:prstGeom>
          <a:ln w="222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2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CD8170-700E-8946-AAFF-0ACC02A21EA5}"/>
              </a:ext>
            </a:extLst>
          </p:cNvPr>
          <p:cNvSpPr/>
          <p:nvPr/>
        </p:nvSpPr>
        <p:spPr>
          <a:xfrm>
            <a:off x="-216131" y="-133004"/>
            <a:ext cx="12602095" cy="7132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4" descr="Drone photo of the UIUC campus.">
            <a:extLst>
              <a:ext uri="{FF2B5EF4-FFF2-40B4-BE49-F238E27FC236}">
                <a16:creationId xmlns:a16="http://schemas.microsoft.com/office/drawing/2014/main" id="{E99B60CA-26FA-0B4C-B476-AC26565C6B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-216130" y="-145387"/>
            <a:ext cx="12679678" cy="71323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403157-01F1-3141-AC65-C1C7087A08BD}"/>
              </a:ext>
            </a:extLst>
          </p:cNvPr>
          <p:cNvCxnSpPr/>
          <p:nvPr/>
        </p:nvCxnSpPr>
        <p:spPr>
          <a:xfrm>
            <a:off x="711200" y="6045200"/>
            <a:ext cx="1080346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04CCDA8-4DC1-164D-A7F6-D19B0DE9AEF0}"/>
              </a:ext>
            </a:extLst>
          </p:cNvPr>
          <p:cNvSpPr/>
          <p:nvPr/>
        </p:nvSpPr>
        <p:spPr>
          <a:xfrm>
            <a:off x="2015066" y="5740401"/>
            <a:ext cx="8246534" cy="6265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47E81F-2040-5F46-A3D8-2E13DE2BB002}"/>
              </a:ext>
            </a:extLst>
          </p:cNvPr>
          <p:cNvCxnSpPr>
            <a:cxnSpLocks/>
          </p:cNvCxnSpPr>
          <p:nvPr/>
        </p:nvCxnSpPr>
        <p:spPr>
          <a:xfrm>
            <a:off x="711200" y="6045201"/>
            <a:ext cx="10803467" cy="0"/>
          </a:xfrm>
          <a:prstGeom prst="line">
            <a:avLst/>
          </a:prstGeom>
          <a:ln w="444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717E0-5ABC-394A-AB80-72C9CEAE6783}"/>
              </a:ext>
            </a:extLst>
          </p:cNvPr>
          <p:cNvCxnSpPr>
            <a:cxnSpLocks/>
          </p:cNvCxnSpPr>
          <p:nvPr/>
        </p:nvCxnSpPr>
        <p:spPr>
          <a:xfrm>
            <a:off x="7230533" y="863601"/>
            <a:ext cx="4284134" cy="0"/>
          </a:xfrm>
          <a:prstGeom prst="line">
            <a:avLst/>
          </a:prstGeom>
          <a:ln w="444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797D00-5798-D948-9B45-B8DC5A41A302}"/>
              </a:ext>
            </a:extLst>
          </p:cNvPr>
          <p:cNvCxnSpPr>
            <a:cxnSpLocks/>
          </p:cNvCxnSpPr>
          <p:nvPr/>
        </p:nvCxnSpPr>
        <p:spPr>
          <a:xfrm>
            <a:off x="728133" y="863601"/>
            <a:ext cx="4284134" cy="0"/>
          </a:xfrm>
          <a:prstGeom prst="line">
            <a:avLst/>
          </a:prstGeom>
          <a:ln w="444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F8713F-0831-3645-8A95-AA97C6D0D0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907" y="431799"/>
            <a:ext cx="615459" cy="8889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87E19A-A5A1-B949-8F67-F62B7C454FBB}"/>
              </a:ext>
            </a:extLst>
          </p:cNvPr>
          <p:cNvSpPr txBox="1"/>
          <p:nvPr/>
        </p:nvSpPr>
        <p:spPr>
          <a:xfrm>
            <a:off x="0" y="19309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Montserrat SemiBold" pitchFamily="2" charset="77"/>
              </a:rPr>
              <a:t>STAY CONNECTED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0CF3DD-52B6-4E46-99DA-F9F0F1EF9DFF}"/>
              </a:ext>
            </a:extLst>
          </p:cNvPr>
          <p:cNvSpPr txBox="1"/>
          <p:nvPr/>
        </p:nvSpPr>
        <p:spPr>
          <a:xfrm>
            <a:off x="1998129" y="5782160"/>
            <a:ext cx="824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Montserrat" pitchFamily="2" charset="77"/>
              </a:rPr>
              <a:t>research.Illinois.edu</a:t>
            </a:r>
            <a:endParaRPr lang="en-US" sz="2800" b="1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40DE8B-F99D-D94E-9C81-301C04BD73E4}"/>
              </a:ext>
            </a:extLst>
          </p:cNvPr>
          <p:cNvSpPr txBox="1"/>
          <p:nvPr/>
        </p:nvSpPr>
        <p:spPr>
          <a:xfrm>
            <a:off x="0" y="310381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Subscribe to This Week in Illinois Research.</a:t>
            </a:r>
            <a:b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</a:br>
            <a:endParaRPr lang="en-US" sz="10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Montserrat" pitchFamily="2" charset="77"/>
              </a:rPr>
              <a:t>go.Illinois.edu</a:t>
            </a: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Montserrat" pitchFamily="2" charset="77"/>
              </a:rPr>
              <a:t>twir</a:t>
            </a:r>
            <a:endParaRPr lang="en-US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47159B-2C12-AE4E-ACFF-07BAC988E00A}"/>
              </a:ext>
            </a:extLst>
          </p:cNvPr>
          <p:cNvCxnSpPr>
            <a:cxnSpLocks/>
          </p:cNvCxnSpPr>
          <p:nvPr/>
        </p:nvCxnSpPr>
        <p:spPr>
          <a:xfrm>
            <a:off x="4835851" y="4504794"/>
            <a:ext cx="260496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5B0145C-C93A-9046-A5CD-E07839AD81C8}"/>
              </a:ext>
            </a:extLst>
          </p:cNvPr>
          <p:cNvSpPr/>
          <p:nvPr/>
        </p:nvSpPr>
        <p:spPr>
          <a:xfrm>
            <a:off x="42333" y="472325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Follow @</a:t>
            </a:r>
            <a:r>
              <a:rPr lang="en-US" sz="2800" b="1" dirty="0" err="1">
                <a:solidFill>
                  <a:schemeClr val="bg1"/>
                </a:solidFill>
                <a:latin typeface="Montserrat" pitchFamily="2" charset="77"/>
              </a:rPr>
              <a:t>UOFIResearch</a:t>
            </a:r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 on Twitter.</a:t>
            </a:r>
          </a:p>
        </p:txBody>
      </p:sp>
    </p:spTree>
    <p:extLst>
      <p:ext uri="{BB962C8B-B14F-4D97-AF65-F5344CB8AC3E}">
        <p14:creationId xmlns:p14="http://schemas.microsoft.com/office/powerpoint/2010/main" val="289604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14358BD-5A5A-5441-8EDE-253EAF2ED079}"/>
              </a:ext>
            </a:extLst>
          </p:cNvPr>
          <p:cNvSpPr/>
          <p:nvPr/>
        </p:nvSpPr>
        <p:spPr>
          <a:xfrm>
            <a:off x="-1" y="4887132"/>
            <a:ext cx="12192000" cy="1970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B8CBC5F-11D4-9C41-9600-F58479051C82}"/>
              </a:ext>
            </a:extLst>
          </p:cNvPr>
          <p:cNvSpPr/>
          <p:nvPr/>
        </p:nvSpPr>
        <p:spPr>
          <a:xfrm>
            <a:off x="4949183" y="1280721"/>
            <a:ext cx="2452684" cy="2426500"/>
          </a:xfrm>
          <a:prstGeom prst="ellipse">
            <a:avLst/>
          </a:prstGeom>
          <a:solidFill>
            <a:srgbClr val="ED5338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F4C9CA1-81F9-1D4B-ABB4-C54EA4AC66E1}"/>
              </a:ext>
            </a:extLst>
          </p:cNvPr>
          <p:cNvSpPr/>
          <p:nvPr/>
        </p:nvSpPr>
        <p:spPr>
          <a:xfrm>
            <a:off x="8773917" y="1275847"/>
            <a:ext cx="2452684" cy="2426500"/>
          </a:xfrm>
          <a:prstGeom prst="ellipse">
            <a:avLst/>
          </a:prstGeom>
          <a:solidFill>
            <a:srgbClr val="4D69A0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32371-FC6B-D64A-928E-52033550FE49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THE UNIVERSITY OF ILLINOIS URBANA-CHAMPAIGN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49BCF-4E8B-FB4A-AE2B-1696EA64417C}"/>
              </a:ext>
            </a:extLst>
          </p:cNvPr>
          <p:cNvSpPr txBox="1"/>
          <p:nvPr/>
        </p:nvSpPr>
        <p:spPr>
          <a:xfrm>
            <a:off x="2105247" y="-1275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56F75076-E0D3-E74E-949B-779D17A97D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D5C11D1-D0B5-2543-A149-2E1F777968B1}"/>
              </a:ext>
            </a:extLst>
          </p:cNvPr>
          <p:cNvSpPr/>
          <p:nvPr/>
        </p:nvSpPr>
        <p:spPr>
          <a:xfrm>
            <a:off x="971270" y="1292678"/>
            <a:ext cx="2452684" cy="2426500"/>
          </a:xfrm>
          <a:prstGeom prst="ellipse">
            <a:avLst/>
          </a:prstGeom>
          <a:solidFill>
            <a:srgbClr val="183463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08A601-5688-7941-AA4A-B847215032BB}"/>
              </a:ext>
            </a:extLst>
          </p:cNvPr>
          <p:cNvSpPr txBox="1"/>
          <p:nvPr/>
        </p:nvSpPr>
        <p:spPr>
          <a:xfrm>
            <a:off x="710239" y="5462134"/>
            <a:ext cx="246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80" dirty="0">
                <a:solidFill>
                  <a:srgbClr val="DD4E3A"/>
                </a:solidFill>
                <a:latin typeface="Montserrat" pitchFamily="2" charset="77"/>
                <a:cs typeface="Arial" panose="020B0604020202020204" pitchFamily="34" charset="0"/>
              </a:rPr>
              <a:t>3M+</a:t>
            </a:r>
            <a:br>
              <a:rPr lang="en-US" b="1" spc="80" dirty="0">
                <a:solidFill>
                  <a:srgbClr val="DD4E3A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n-US" sz="1400" b="1" spc="8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SQUARE FOOTAGE FOR RESEARCH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A0419B-C164-AD4D-B17C-4BF8797C162D}"/>
              </a:ext>
            </a:extLst>
          </p:cNvPr>
          <p:cNvSpPr txBox="1"/>
          <p:nvPr/>
        </p:nvSpPr>
        <p:spPr>
          <a:xfrm>
            <a:off x="4768272" y="5475014"/>
            <a:ext cx="28058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80" dirty="0">
                <a:solidFill>
                  <a:srgbClr val="DD4E3A"/>
                </a:solidFill>
                <a:latin typeface="Montserrat" pitchFamily="2" charset="77"/>
                <a:cs typeface="Arial" panose="020B0604020202020204" pitchFamily="34" charset="0"/>
              </a:rPr>
              <a:t>874</a:t>
            </a:r>
            <a:br>
              <a:rPr lang="en-US" sz="1400" b="1" spc="80" dirty="0">
                <a:solidFill>
                  <a:srgbClr val="DD4E3A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n-US" sz="1400" b="1" spc="8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EARNED DOCTORATES</a:t>
            </a:r>
            <a:endParaRPr lang="en-US" sz="1100" b="1" spc="80" dirty="0">
              <a:solidFill>
                <a:schemeClr val="bg1">
                  <a:lumMod val="65000"/>
                </a:schemeClr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1F1237-BBF9-DA44-AC66-CA6F50166DE5}"/>
              </a:ext>
            </a:extLst>
          </p:cNvPr>
          <p:cNvSpPr txBox="1"/>
          <p:nvPr/>
        </p:nvSpPr>
        <p:spPr>
          <a:xfrm>
            <a:off x="8405514" y="5391345"/>
            <a:ext cx="2993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80" dirty="0">
                <a:solidFill>
                  <a:srgbClr val="DD4E3A"/>
                </a:solidFill>
                <a:latin typeface="Montserrat" pitchFamily="2" charset="77"/>
                <a:cs typeface="Arial" panose="020B0604020202020204" pitchFamily="34" charset="0"/>
              </a:rPr>
              <a:t>150+</a:t>
            </a:r>
            <a:br>
              <a:rPr lang="en-US" sz="2400" b="1" spc="80" dirty="0">
                <a:solidFill>
                  <a:srgbClr val="DD4E3A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n-US" sz="1400" b="1" spc="8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CENTERS, LABS, </a:t>
            </a:r>
          </a:p>
          <a:p>
            <a:pPr algn="ctr"/>
            <a:r>
              <a:rPr lang="en-US" sz="1400" b="1" spc="8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AND INSTITUTES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AC15AC-64CC-E745-9B9C-93AD63D1DCBB}"/>
              </a:ext>
            </a:extLst>
          </p:cNvPr>
          <p:cNvSpPr txBox="1"/>
          <p:nvPr/>
        </p:nvSpPr>
        <p:spPr>
          <a:xfrm>
            <a:off x="965399" y="2165931"/>
            <a:ext cx="24010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33492</a:t>
            </a:r>
            <a:br>
              <a:rPr lang="en-US" sz="32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n-US" sz="14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UNDERGRADUATES</a:t>
            </a:r>
            <a:endParaRPr lang="en-US" sz="1100" b="1" spc="80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F84673-CD73-A54C-ADD0-77251B3C78F8}"/>
              </a:ext>
            </a:extLst>
          </p:cNvPr>
          <p:cNvSpPr txBox="1"/>
          <p:nvPr/>
        </p:nvSpPr>
        <p:spPr>
          <a:xfrm>
            <a:off x="4979324" y="2165931"/>
            <a:ext cx="24526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18,839</a:t>
            </a:r>
            <a:br>
              <a:rPr lang="en-US" sz="32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n-US" sz="14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GRADUATES</a:t>
            </a:r>
            <a:br>
              <a:rPr lang="en-US" sz="32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</a:br>
            <a:endParaRPr lang="en-US" sz="1100" b="1" spc="80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843B1C-007E-794C-86D5-009FDD80D289}"/>
              </a:ext>
            </a:extLst>
          </p:cNvPr>
          <p:cNvSpPr txBox="1"/>
          <p:nvPr/>
        </p:nvSpPr>
        <p:spPr>
          <a:xfrm>
            <a:off x="8773917" y="2164689"/>
            <a:ext cx="245268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3,053</a:t>
            </a:r>
            <a:br>
              <a:rPr lang="en-US" sz="32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n-US" sz="14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FACULTY</a:t>
            </a:r>
            <a:br>
              <a:rPr lang="en-US" sz="32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</a:br>
            <a:endParaRPr lang="en-US" sz="1100" b="1" spc="80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8FF3B4C2-5996-3F45-AB00-692104B917C5}"/>
              </a:ext>
            </a:extLst>
          </p:cNvPr>
          <p:cNvSpPr/>
          <p:nvPr/>
        </p:nvSpPr>
        <p:spPr>
          <a:xfrm rot="5400000">
            <a:off x="4122502" y="719943"/>
            <a:ext cx="123993" cy="6438199"/>
          </a:xfrm>
          <a:prstGeom prst="rightBracke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4990BB-BDD3-EC4A-B694-18C8D1E1FDB5}"/>
              </a:ext>
            </a:extLst>
          </p:cNvPr>
          <p:cNvSpPr txBox="1"/>
          <p:nvPr/>
        </p:nvSpPr>
        <p:spPr>
          <a:xfrm>
            <a:off x="1768517" y="4110059"/>
            <a:ext cx="4781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FROM ALL 50 STATES &amp; 115+ COUNTRIES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FAAFCA-85BF-1F43-B5AD-20B4849CC9DF}"/>
              </a:ext>
            </a:extLst>
          </p:cNvPr>
          <p:cNvSpPr txBox="1"/>
          <p:nvPr/>
        </p:nvSpPr>
        <p:spPr>
          <a:xfrm>
            <a:off x="3366409" y="4409288"/>
            <a:ext cx="1585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FALL 2020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CAB814-83F2-4C47-B56C-6477DF351A1E}"/>
              </a:ext>
            </a:extLst>
          </p:cNvPr>
          <p:cNvSpPr txBox="1"/>
          <p:nvPr/>
        </p:nvSpPr>
        <p:spPr>
          <a:xfrm>
            <a:off x="8841772" y="3834550"/>
            <a:ext cx="2555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1,962</a:t>
            </a:r>
            <a:r>
              <a:rPr lang="en-US" sz="1400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 TENURE TRACK</a:t>
            </a:r>
          </a:p>
          <a:p>
            <a:pPr algn="ctr"/>
            <a:r>
              <a:rPr lang="en-US" sz="1400" b="1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1,091</a:t>
            </a:r>
            <a:r>
              <a:rPr lang="en-US" sz="1400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 SPECIALIZED</a:t>
            </a:r>
            <a:br>
              <a:rPr lang="en-US" sz="1400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n-US" sz="1400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FALL 2020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2CB65A9-7710-6247-8CFC-C5E3A452D99C}"/>
              </a:ext>
            </a:extLst>
          </p:cNvPr>
          <p:cNvCxnSpPr/>
          <p:nvPr/>
        </p:nvCxnSpPr>
        <p:spPr>
          <a:xfrm>
            <a:off x="3993760" y="5445176"/>
            <a:ext cx="0" cy="85478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6159D7-C82E-DC4A-96BD-C9AADA4024F0}"/>
              </a:ext>
            </a:extLst>
          </p:cNvPr>
          <p:cNvCxnSpPr/>
          <p:nvPr/>
        </p:nvCxnSpPr>
        <p:spPr>
          <a:xfrm>
            <a:off x="8183224" y="5434854"/>
            <a:ext cx="0" cy="85478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89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00CA3A2-5BFD-2147-A0AA-BE2EDEFB0A20}"/>
              </a:ext>
            </a:extLst>
          </p:cNvPr>
          <p:cNvSpPr/>
          <p:nvPr/>
        </p:nvSpPr>
        <p:spPr>
          <a:xfrm>
            <a:off x="-1" y="807396"/>
            <a:ext cx="12192000" cy="6050604"/>
          </a:xfrm>
          <a:prstGeom prst="rect">
            <a:avLst/>
          </a:prstGeom>
          <a:solidFill>
            <a:srgbClr val="4D69A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Montserrat" pitchFamily="2" charset="77"/>
              <a:cs typeface="Georgia"/>
            </a:endParaRPr>
          </a:p>
          <a:p>
            <a:pPr algn="ctr">
              <a:lnSpc>
                <a:spcPct val="110000"/>
              </a:lnSpc>
            </a:pPr>
            <a:r>
              <a:rPr lang="en-US" sz="4800" i="1" dirty="0">
                <a:solidFill>
                  <a:schemeClr val="bg1"/>
                </a:solidFill>
                <a:latin typeface="Montserrat" pitchFamily="2" charset="77"/>
                <a:cs typeface="Georgia"/>
              </a:rPr>
              <a:t>Unique breadth,</a:t>
            </a:r>
            <a:br>
              <a:rPr lang="en-US" sz="3600" i="1" dirty="0">
                <a:solidFill>
                  <a:schemeClr val="bg1"/>
                </a:solidFill>
                <a:latin typeface="Montserrat" pitchFamily="2" charset="77"/>
                <a:cs typeface="Georgia"/>
              </a:rPr>
            </a:br>
            <a:r>
              <a:rPr lang="en-US" sz="4400" b="1" dirty="0">
                <a:solidFill>
                  <a:schemeClr val="bg1"/>
                </a:solidFill>
                <a:latin typeface="Montserrat" pitchFamily="2" charset="77"/>
                <a:cs typeface="Georgia"/>
              </a:rPr>
              <a:t>INTERDISCIPLINARY FOCUS</a:t>
            </a:r>
            <a:endParaRPr lang="en-US" sz="3600" b="1" dirty="0">
              <a:solidFill>
                <a:schemeClr val="bg1"/>
              </a:solidFill>
              <a:latin typeface="Montserrat" pitchFamily="2" charset="77"/>
              <a:cs typeface="Helvetica Neue Light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Montserrat" pitchFamily="2" charset="77"/>
              <a:cs typeface="Helvetica Neue Light"/>
            </a:endParaRPr>
          </a:p>
          <a:p>
            <a:pPr algn="ctr"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Helvetica Neue Light"/>
              </a:rPr>
              <a:t>World-renowned programs in the natural </a:t>
            </a:r>
          </a:p>
          <a:p>
            <a:pPr algn="ctr"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Helvetica Neue Light"/>
              </a:rPr>
              <a:t>and physical sciences and engineering </a:t>
            </a:r>
            <a:br>
              <a:rPr lang="en-US" sz="2000" dirty="0">
                <a:solidFill>
                  <a:schemeClr val="bg1"/>
                </a:solidFill>
                <a:latin typeface="Montserrat" pitchFamily="2" charset="77"/>
                <a:cs typeface="Helvetica Neue Light"/>
              </a:rPr>
            </a:br>
            <a:endParaRPr lang="en-US" sz="2000" dirty="0">
              <a:solidFill>
                <a:schemeClr val="bg1"/>
              </a:solidFill>
              <a:latin typeface="Montserrat" pitchFamily="2" charset="77"/>
              <a:cs typeface="Helvetica Neue Light"/>
            </a:endParaRPr>
          </a:p>
          <a:p>
            <a:pPr algn="ctr"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Helvetica Neue Light"/>
              </a:rPr>
              <a:t>Highly regarded strengths </a:t>
            </a:r>
            <a:br>
              <a:rPr lang="en-US" sz="2000" dirty="0">
                <a:solidFill>
                  <a:schemeClr val="bg1"/>
                </a:solidFill>
                <a:latin typeface="Montserrat" pitchFamily="2" charset="77"/>
                <a:cs typeface="Helvetica Neue Light"/>
              </a:rPr>
            </a:br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Helvetica Neue Light"/>
              </a:rPr>
              <a:t>in the arts, agriculture, business, </a:t>
            </a:r>
            <a:br>
              <a:rPr lang="en-US" sz="2000" dirty="0">
                <a:solidFill>
                  <a:schemeClr val="bg1"/>
                </a:solidFill>
                <a:latin typeface="Montserrat" pitchFamily="2" charset="77"/>
                <a:cs typeface="Helvetica Neue Light"/>
              </a:rPr>
            </a:br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Helvetica Neue Light"/>
              </a:rPr>
              <a:t>the humanities, and the social sciences</a:t>
            </a:r>
            <a:endParaRPr lang="en-US" sz="2000" i="1" dirty="0">
              <a:solidFill>
                <a:schemeClr val="bg1"/>
              </a:solidFill>
              <a:latin typeface="Montserrat" pitchFamily="2" charset="77"/>
              <a:cs typeface="Helvetica Neue Light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Montserrat" pitchFamily="2" charset="77"/>
              <a:cs typeface="Georgia"/>
            </a:endParaRPr>
          </a:p>
          <a:p>
            <a:pPr algn="ctr"/>
            <a:endParaRPr lang="en-US" dirty="0">
              <a:solidFill>
                <a:schemeClr val="bg1"/>
              </a:solidFill>
              <a:latin typeface="Montserrat" pitchFamily="2" charset="77"/>
              <a:cs typeface="Helvetica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32371-FC6B-D64A-928E-52033550FE49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THE ILLINOIS RESEARCH ENTERPRISE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49BCF-4E8B-FB4A-AE2B-1696EA64417C}"/>
              </a:ext>
            </a:extLst>
          </p:cNvPr>
          <p:cNvSpPr txBox="1"/>
          <p:nvPr/>
        </p:nvSpPr>
        <p:spPr>
          <a:xfrm>
            <a:off x="2105247" y="-1275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E43269-9A88-184D-AC14-C54330F1A1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471" y="6289577"/>
            <a:ext cx="3165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8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32371-FC6B-D64A-928E-52033550FE49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UNIQUE BREADTH, INTERDISCIPLINARY FOCUS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49BCF-4E8B-FB4A-AE2B-1696EA64417C}"/>
              </a:ext>
            </a:extLst>
          </p:cNvPr>
          <p:cNvSpPr txBox="1"/>
          <p:nvPr/>
        </p:nvSpPr>
        <p:spPr>
          <a:xfrm>
            <a:off x="2105247" y="-1275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DEA17917-7AB1-1047-A6BD-B2CF93C707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242011-736B-F94B-A8AC-B54BED6D9AC7}"/>
              </a:ext>
            </a:extLst>
          </p:cNvPr>
          <p:cNvSpPr/>
          <p:nvPr/>
        </p:nvSpPr>
        <p:spPr>
          <a:xfrm>
            <a:off x="9021186" y="4088655"/>
            <a:ext cx="2468269" cy="13074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10000"/>
              </a:lnSpc>
              <a:spcAft>
                <a:spcPts val="3000"/>
              </a:spcAft>
            </a:pPr>
            <a:r>
              <a:rPr lang="en-US" b="1" dirty="0">
                <a:latin typeface="Montserrat" pitchFamily="2" charset="77"/>
                <a:cs typeface="Helvetica Neue Light"/>
              </a:rPr>
              <a:t>Routinely </a:t>
            </a:r>
            <a:br>
              <a:rPr lang="en-US" b="1" dirty="0">
                <a:latin typeface="Montserrat" pitchFamily="2" charset="77"/>
                <a:cs typeface="Helvetica Neue Light"/>
              </a:rPr>
            </a:br>
            <a:r>
              <a:rPr lang="en-US" b="1" dirty="0">
                <a:latin typeface="Montserrat" pitchFamily="2" charset="77"/>
                <a:cs typeface="Helvetica Neue Light"/>
              </a:rPr>
              <a:t>leading the</a:t>
            </a:r>
            <a:br>
              <a:rPr lang="en-US" b="1" dirty="0">
                <a:latin typeface="Montserrat" pitchFamily="2" charset="77"/>
                <a:cs typeface="Helvetica Neue Light"/>
              </a:rPr>
            </a:br>
            <a:r>
              <a:rPr lang="en-US" b="1" dirty="0">
                <a:latin typeface="Montserrat" pitchFamily="2" charset="77"/>
                <a:cs typeface="Helvetica Neue Light"/>
              </a:rPr>
              <a:t>nation in </a:t>
            </a:r>
            <a:br>
              <a:rPr lang="en-US" b="1" dirty="0">
                <a:latin typeface="Montserrat" pitchFamily="2" charset="77"/>
                <a:cs typeface="Helvetica Neue Light"/>
              </a:rPr>
            </a:br>
            <a:r>
              <a:rPr lang="en-US" b="1" dirty="0">
                <a:latin typeface="Montserrat" pitchFamily="2" charset="77"/>
                <a:cs typeface="Helvetica Neue Light"/>
              </a:rPr>
              <a:t>NSF funding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4DAEE1-65C5-664A-B000-F6E5818A0EAA}"/>
              </a:ext>
            </a:extLst>
          </p:cNvPr>
          <p:cNvSpPr/>
          <p:nvPr/>
        </p:nvSpPr>
        <p:spPr>
          <a:xfrm>
            <a:off x="6422452" y="4108871"/>
            <a:ext cx="2145631" cy="11519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10000"/>
              </a:lnSpc>
              <a:spcAft>
                <a:spcPts val="3000"/>
              </a:spcAft>
            </a:pPr>
            <a:r>
              <a:rPr lang="en-US" b="1" dirty="0">
                <a:latin typeface="Montserrat" pitchFamily="2" charset="77"/>
                <a:cs typeface="Helvetica Neue Light"/>
              </a:rPr>
              <a:t>Regularly </a:t>
            </a:r>
            <a:br>
              <a:rPr lang="en-US" b="1" dirty="0">
                <a:latin typeface="Montserrat" pitchFamily="2" charset="77"/>
                <a:cs typeface="Helvetica Neue Light"/>
              </a:rPr>
            </a:br>
            <a:r>
              <a:rPr lang="en-US" b="1" dirty="0">
                <a:latin typeface="Montserrat" pitchFamily="2" charset="77"/>
                <a:cs typeface="Helvetica Neue Light"/>
              </a:rPr>
              <a:t>among the </a:t>
            </a:r>
            <a:br>
              <a:rPr lang="en-US" b="1" dirty="0">
                <a:latin typeface="Montserrat" pitchFamily="2" charset="77"/>
                <a:cs typeface="Helvetica Neue Light"/>
              </a:rPr>
            </a:br>
            <a:r>
              <a:rPr lang="en-US" b="1" dirty="0">
                <a:latin typeface="Montserrat" pitchFamily="2" charset="77"/>
                <a:cs typeface="Helvetica Neue Light"/>
              </a:rPr>
              <a:t>top ten in </a:t>
            </a:r>
            <a:br>
              <a:rPr lang="en-US" b="1" dirty="0">
                <a:latin typeface="Montserrat" pitchFamily="2" charset="77"/>
                <a:cs typeface="Helvetica Neue Light"/>
              </a:rPr>
            </a:br>
            <a:r>
              <a:rPr lang="en-US" b="1" dirty="0">
                <a:latin typeface="Montserrat" pitchFamily="2" charset="77"/>
                <a:cs typeface="Helvetica Neue Light"/>
              </a:rPr>
              <a:t>DOE awards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8EE103-1B9F-7842-9AD4-3AB80A130BB6}"/>
              </a:ext>
            </a:extLst>
          </p:cNvPr>
          <p:cNvSpPr/>
          <p:nvPr/>
        </p:nvSpPr>
        <p:spPr>
          <a:xfrm>
            <a:off x="3501080" y="4108871"/>
            <a:ext cx="2468269" cy="11667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10000"/>
              </a:lnSpc>
              <a:spcAft>
                <a:spcPts val="3000"/>
              </a:spcAft>
            </a:pPr>
            <a:r>
              <a:rPr lang="en-US" b="1" dirty="0">
                <a:latin typeface="Montserrat" pitchFamily="2" charset="77"/>
                <a:cs typeface="Helvetica Neue Light"/>
              </a:rPr>
              <a:t>Regularly among </a:t>
            </a:r>
            <a:br>
              <a:rPr lang="en-US" b="1" dirty="0">
                <a:latin typeface="Montserrat" pitchFamily="2" charset="77"/>
                <a:cs typeface="Helvetica Neue Light"/>
              </a:rPr>
            </a:br>
            <a:r>
              <a:rPr lang="en-US" b="1" dirty="0">
                <a:latin typeface="Montserrat" pitchFamily="2" charset="77"/>
                <a:cs typeface="Helvetica Neue Light"/>
              </a:rPr>
              <a:t>the top 25 in USDA </a:t>
            </a:r>
            <a:br>
              <a:rPr lang="en-US" b="1" dirty="0">
                <a:latin typeface="Montserrat" pitchFamily="2" charset="77"/>
                <a:cs typeface="Helvetica Neue Light"/>
              </a:rPr>
            </a:br>
            <a:r>
              <a:rPr lang="en-US" b="1" dirty="0">
                <a:latin typeface="Montserrat" pitchFamily="2" charset="77"/>
                <a:cs typeface="Helvetica Neue Light"/>
              </a:rPr>
              <a:t>and DOD </a:t>
            </a:r>
            <a:br>
              <a:rPr lang="en-US" b="1" dirty="0">
                <a:latin typeface="Montserrat" pitchFamily="2" charset="77"/>
                <a:cs typeface="Helvetica Neue Light"/>
              </a:rPr>
            </a:br>
            <a:r>
              <a:rPr lang="en-US" b="1" dirty="0">
                <a:latin typeface="Montserrat" pitchFamily="2" charset="77"/>
                <a:cs typeface="Helvetica Neue Light"/>
              </a:rPr>
              <a:t>awards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A9D550-2A80-EC47-B754-C8769CBE6B11}"/>
              </a:ext>
            </a:extLst>
          </p:cNvPr>
          <p:cNvSpPr/>
          <p:nvPr/>
        </p:nvSpPr>
        <p:spPr>
          <a:xfrm>
            <a:off x="697462" y="4136152"/>
            <a:ext cx="2350516" cy="139022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spcAft>
                <a:spcPts val="3000"/>
              </a:spcAft>
            </a:pPr>
            <a:r>
              <a:rPr lang="en-US" b="1" dirty="0">
                <a:latin typeface="Montserrat" pitchFamily="2" charset="77"/>
                <a:cs typeface="Helvetica Neue Light"/>
              </a:rPr>
              <a:t>Exceptional </a:t>
            </a:r>
            <a:br>
              <a:rPr lang="en-US" b="1" dirty="0">
                <a:latin typeface="Montserrat" pitchFamily="2" charset="77"/>
                <a:cs typeface="Helvetica Neue Light"/>
              </a:rPr>
            </a:br>
            <a:r>
              <a:rPr lang="en-US" b="1" dirty="0">
                <a:latin typeface="Montserrat" pitchFamily="2" charset="77"/>
                <a:cs typeface="Helvetica Neue Light"/>
              </a:rPr>
              <a:t>success rates for NEH and Guggenheim fellowships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6599F3-8524-2943-8CDF-6194292AEEAA}"/>
              </a:ext>
            </a:extLst>
          </p:cNvPr>
          <p:cNvCxnSpPr>
            <a:cxnSpLocks/>
          </p:cNvCxnSpPr>
          <p:nvPr/>
        </p:nvCxnSpPr>
        <p:spPr>
          <a:xfrm>
            <a:off x="1257099" y="2942706"/>
            <a:ext cx="9117181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B145587-0341-3C40-9CD4-963D615D2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84" y="680697"/>
            <a:ext cx="11781630" cy="66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6576E7-AB8E-684D-9D35-3AC00BBE64F6}"/>
              </a:ext>
            </a:extLst>
          </p:cNvPr>
          <p:cNvSpPr/>
          <p:nvPr/>
        </p:nvSpPr>
        <p:spPr>
          <a:xfrm>
            <a:off x="3034748" y="1311797"/>
            <a:ext cx="6175513" cy="506465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32371-FC6B-D64A-928E-52033550FE49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TOTAL RESEARCH AND DEVELOPMENT EXPENDITURES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49BCF-4E8B-FB4A-AE2B-1696EA64417C}"/>
              </a:ext>
            </a:extLst>
          </p:cNvPr>
          <p:cNvSpPr txBox="1"/>
          <p:nvPr/>
        </p:nvSpPr>
        <p:spPr>
          <a:xfrm>
            <a:off x="2105247" y="-1275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DEA17917-7AB1-1047-A6BD-B2CF93C707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2583-A632-804B-BAED-BEFB04E04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263113"/>
              </p:ext>
            </p:extLst>
          </p:nvPr>
        </p:nvGraphicFramePr>
        <p:xfrm>
          <a:off x="1104479" y="2083929"/>
          <a:ext cx="9983039" cy="407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2822AB3-BCA6-684E-82BB-5702063EC580}"/>
              </a:ext>
            </a:extLst>
          </p:cNvPr>
          <p:cNvSpPr txBox="1"/>
          <p:nvPr/>
        </p:nvSpPr>
        <p:spPr>
          <a:xfrm>
            <a:off x="3034748" y="1364974"/>
            <a:ext cx="617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RESEARCH EXPENDITURES (IN MILLIONS)</a:t>
            </a:r>
          </a:p>
        </p:txBody>
      </p:sp>
    </p:spTree>
    <p:extLst>
      <p:ext uri="{BB962C8B-B14F-4D97-AF65-F5344CB8AC3E}">
        <p14:creationId xmlns:p14="http://schemas.microsoft.com/office/powerpoint/2010/main" val="68097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4CDCC9-F494-8A40-97DC-79504F963825}"/>
              </a:ext>
            </a:extLst>
          </p:cNvPr>
          <p:cNvSpPr/>
          <p:nvPr/>
        </p:nvSpPr>
        <p:spPr>
          <a:xfrm>
            <a:off x="5009322" y="1181002"/>
            <a:ext cx="2107096" cy="506465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32371-FC6B-D64A-928E-52033550FE49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FEDERAL RESEARCH EXPENDITURES BY AGENCY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49BCF-4E8B-FB4A-AE2B-1696EA64417C}"/>
              </a:ext>
            </a:extLst>
          </p:cNvPr>
          <p:cNvSpPr txBox="1"/>
          <p:nvPr/>
        </p:nvSpPr>
        <p:spPr>
          <a:xfrm>
            <a:off x="2105247" y="-1275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DEA17917-7AB1-1047-A6BD-B2CF93C707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822AB3-BCA6-684E-82BB-5702063EC580}"/>
              </a:ext>
            </a:extLst>
          </p:cNvPr>
          <p:cNvSpPr txBox="1"/>
          <p:nvPr/>
        </p:nvSpPr>
        <p:spPr>
          <a:xfrm>
            <a:off x="5009322" y="1234349"/>
            <a:ext cx="210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8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FY20: $388M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7BA8215-68BF-6448-B2CE-ABF57A1B9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321345"/>
              </p:ext>
            </p:extLst>
          </p:nvPr>
        </p:nvGraphicFramePr>
        <p:xfrm>
          <a:off x="745243" y="2039358"/>
          <a:ext cx="10701514" cy="481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B97D641-5A91-BA4D-A7DC-2515D6125A13}"/>
              </a:ext>
            </a:extLst>
          </p:cNvPr>
          <p:cNvSpPr txBox="1"/>
          <p:nvPr/>
        </p:nvSpPr>
        <p:spPr>
          <a:xfrm>
            <a:off x="131491" y="6289634"/>
            <a:ext cx="316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itchFamily="2" charset="77"/>
              </a:rPr>
              <a:t>*Includes NIH.</a:t>
            </a:r>
          </a:p>
        </p:txBody>
      </p:sp>
    </p:spTree>
    <p:extLst>
      <p:ext uri="{BB962C8B-B14F-4D97-AF65-F5344CB8AC3E}">
        <p14:creationId xmlns:p14="http://schemas.microsoft.com/office/powerpoint/2010/main" val="169584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FFE27C-D412-004B-BBC9-3DAE5AA5B566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49BCF-4E8B-FB4A-AE2B-1696EA64417C}"/>
              </a:ext>
            </a:extLst>
          </p:cNvPr>
          <p:cNvSpPr txBox="1"/>
          <p:nvPr/>
        </p:nvSpPr>
        <p:spPr>
          <a:xfrm>
            <a:off x="2105247" y="-1275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DEA17917-7AB1-1047-A6BD-B2CF93C707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02C09A68-AFBD-7742-BBB1-2243A18534CF}"/>
              </a:ext>
            </a:extLst>
          </p:cNvPr>
          <p:cNvSpPr/>
          <p:nvPr/>
        </p:nvSpPr>
        <p:spPr>
          <a:xfrm>
            <a:off x="543340" y="1231466"/>
            <a:ext cx="967408" cy="967408"/>
          </a:xfrm>
          <a:prstGeom prst="ellipse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294B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E725EFF-AAD3-FB47-A6F3-E8FA0537F9E1}"/>
              </a:ext>
            </a:extLst>
          </p:cNvPr>
          <p:cNvSpPr/>
          <p:nvPr/>
        </p:nvSpPr>
        <p:spPr>
          <a:xfrm>
            <a:off x="543340" y="2622944"/>
            <a:ext cx="967408" cy="967408"/>
          </a:xfrm>
          <a:prstGeom prst="ellipse">
            <a:avLst/>
          </a:prstGeom>
          <a:solidFill>
            <a:srgbClr val="FF5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AFB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12AC3BE-EFDF-E445-8CAB-99364CCD07AE}"/>
              </a:ext>
            </a:extLst>
          </p:cNvPr>
          <p:cNvSpPr/>
          <p:nvPr/>
        </p:nvSpPr>
        <p:spPr>
          <a:xfrm>
            <a:off x="543340" y="4014422"/>
            <a:ext cx="967408" cy="967408"/>
          </a:xfrm>
          <a:prstGeom prst="ellipse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AFB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3E71CF-938C-784D-AF04-3012BCB6DA0E}"/>
              </a:ext>
            </a:extLst>
          </p:cNvPr>
          <p:cNvSpPr/>
          <p:nvPr/>
        </p:nvSpPr>
        <p:spPr>
          <a:xfrm>
            <a:off x="543340" y="5405900"/>
            <a:ext cx="967408" cy="967408"/>
          </a:xfrm>
          <a:prstGeom prst="ellipse">
            <a:avLst/>
          </a:prstGeom>
          <a:solidFill>
            <a:srgbClr val="FF5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AFB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C2ED24-7B6C-C047-8102-23C741C11B94}"/>
              </a:ext>
            </a:extLst>
          </p:cNvPr>
          <p:cNvSpPr txBox="1"/>
          <p:nvPr/>
        </p:nvSpPr>
        <p:spPr>
          <a:xfrm>
            <a:off x="543338" y="1530504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$25M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C7EE6C-3ECA-9643-BAB3-4B245EEDF898}"/>
              </a:ext>
            </a:extLst>
          </p:cNvPr>
          <p:cNvSpPr txBox="1"/>
          <p:nvPr/>
        </p:nvSpPr>
        <p:spPr>
          <a:xfrm>
            <a:off x="490326" y="2944784"/>
            <a:ext cx="109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$12.5M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D04D1A-128C-7D43-BD1B-30D26C384CC1}"/>
              </a:ext>
            </a:extLst>
          </p:cNvPr>
          <p:cNvSpPr txBox="1"/>
          <p:nvPr/>
        </p:nvSpPr>
        <p:spPr>
          <a:xfrm>
            <a:off x="556588" y="4336262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$2.4M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D58606-93BC-1348-964F-4271C806E37F}"/>
              </a:ext>
            </a:extLst>
          </p:cNvPr>
          <p:cNvSpPr txBox="1"/>
          <p:nvPr/>
        </p:nvSpPr>
        <p:spPr>
          <a:xfrm>
            <a:off x="556586" y="5739141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$250K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D4B73-87F1-F346-9F39-9E3C3398B8AD}"/>
              </a:ext>
            </a:extLst>
          </p:cNvPr>
          <p:cNvSpPr txBox="1"/>
          <p:nvPr/>
        </p:nvSpPr>
        <p:spPr>
          <a:xfrm>
            <a:off x="1815549" y="1361754"/>
            <a:ext cx="36841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Coal FIRST Initiative</a:t>
            </a:r>
          </a:p>
          <a:p>
            <a:r>
              <a:rPr lang="en-US" dirty="0">
                <a:latin typeface="Montserrat" pitchFamily="2" charset="77"/>
              </a:rPr>
              <a:t>DOE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7A33C0-CE25-234E-828D-3C21518FCC86}"/>
              </a:ext>
            </a:extLst>
          </p:cNvPr>
          <p:cNvSpPr txBox="1"/>
          <p:nvPr/>
        </p:nvSpPr>
        <p:spPr>
          <a:xfrm>
            <a:off x="1815548" y="2751892"/>
            <a:ext cx="40154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Biology Integration Institute</a:t>
            </a:r>
          </a:p>
          <a:p>
            <a:r>
              <a:rPr lang="en-US" dirty="0">
                <a:latin typeface="Montserrat" pitchFamily="2" charset="77"/>
              </a:rPr>
              <a:t>NSF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2193E7-E6A3-664A-BF73-50AAFE8CF09C}"/>
              </a:ext>
            </a:extLst>
          </p:cNvPr>
          <p:cNvSpPr txBox="1"/>
          <p:nvPr/>
        </p:nvSpPr>
        <p:spPr>
          <a:xfrm>
            <a:off x="1815547" y="3996945"/>
            <a:ext cx="41181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Biomaterials to Repair Skulls and Promote Regeneration</a:t>
            </a:r>
          </a:p>
          <a:p>
            <a:r>
              <a:rPr lang="en-US" dirty="0">
                <a:latin typeface="Montserrat" pitchFamily="2" charset="77"/>
              </a:rPr>
              <a:t>NIH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A027C2-DF35-DF4D-A4FD-586E80ED9C00}"/>
              </a:ext>
            </a:extLst>
          </p:cNvPr>
          <p:cNvSpPr txBox="1"/>
          <p:nvPr/>
        </p:nvSpPr>
        <p:spPr>
          <a:xfrm>
            <a:off x="1815547" y="5551050"/>
            <a:ext cx="4465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Nutrition in Childcare Facilities</a:t>
            </a:r>
          </a:p>
          <a:p>
            <a:r>
              <a:rPr lang="en-US" dirty="0">
                <a:latin typeface="Montserrat" pitchFamily="2" charset="77"/>
              </a:rPr>
              <a:t>Robert Wood Johnson Foundation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B83A5FD-90D3-1F4D-8AB1-FA10B28B22A6}"/>
              </a:ext>
            </a:extLst>
          </p:cNvPr>
          <p:cNvSpPr/>
          <p:nvPr/>
        </p:nvSpPr>
        <p:spPr>
          <a:xfrm>
            <a:off x="6758616" y="1231466"/>
            <a:ext cx="967408" cy="967408"/>
          </a:xfrm>
          <a:prstGeom prst="ellipse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294B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DD5A478-7D39-5241-A55B-08B95DDEA0D6}"/>
              </a:ext>
            </a:extLst>
          </p:cNvPr>
          <p:cNvSpPr/>
          <p:nvPr/>
        </p:nvSpPr>
        <p:spPr>
          <a:xfrm>
            <a:off x="6758616" y="2622944"/>
            <a:ext cx="967408" cy="967408"/>
          </a:xfrm>
          <a:prstGeom prst="ellipse">
            <a:avLst/>
          </a:prstGeom>
          <a:solidFill>
            <a:srgbClr val="FF5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AFB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3CBBDF5-FC81-D84A-A05C-B5F9A2FBDDC6}"/>
              </a:ext>
            </a:extLst>
          </p:cNvPr>
          <p:cNvSpPr/>
          <p:nvPr/>
        </p:nvSpPr>
        <p:spPr>
          <a:xfrm>
            <a:off x="6758616" y="4014422"/>
            <a:ext cx="967408" cy="967408"/>
          </a:xfrm>
          <a:prstGeom prst="ellipse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AFB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745053-91C3-8B4C-B783-261C976F653F}"/>
              </a:ext>
            </a:extLst>
          </p:cNvPr>
          <p:cNvSpPr/>
          <p:nvPr/>
        </p:nvSpPr>
        <p:spPr>
          <a:xfrm>
            <a:off x="6758616" y="5405900"/>
            <a:ext cx="967408" cy="967408"/>
          </a:xfrm>
          <a:prstGeom prst="ellipse">
            <a:avLst/>
          </a:prstGeom>
          <a:solidFill>
            <a:srgbClr val="FF5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AFB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6985C-FD90-CB4F-9464-C5D70B5C865C}"/>
              </a:ext>
            </a:extLst>
          </p:cNvPr>
          <p:cNvSpPr txBox="1"/>
          <p:nvPr/>
        </p:nvSpPr>
        <p:spPr>
          <a:xfrm>
            <a:off x="6758614" y="1530504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$2.1M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D24452-752B-7C46-A995-7AF3A89E66E7}"/>
              </a:ext>
            </a:extLst>
          </p:cNvPr>
          <p:cNvSpPr txBox="1"/>
          <p:nvPr/>
        </p:nvSpPr>
        <p:spPr>
          <a:xfrm>
            <a:off x="6705602" y="2944784"/>
            <a:ext cx="109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2 of 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F2AB1D-6BCA-D941-87BF-589C703111B0}"/>
              </a:ext>
            </a:extLst>
          </p:cNvPr>
          <p:cNvSpPr txBox="1"/>
          <p:nvPr/>
        </p:nvSpPr>
        <p:spPr>
          <a:xfrm>
            <a:off x="6798368" y="4336262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$2.2M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8D6108-74BE-464C-84B6-96BA2A9AFFCB}"/>
              </a:ext>
            </a:extLst>
          </p:cNvPr>
          <p:cNvSpPr txBox="1"/>
          <p:nvPr/>
        </p:nvSpPr>
        <p:spPr>
          <a:xfrm>
            <a:off x="6771862" y="5739141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$25M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57CF7B-AFA6-B541-8FE5-456C5C8C6B32}"/>
              </a:ext>
            </a:extLst>
          </p:cNvPr>
          <p:cNvSpPr txBox="1"/>
          <p:nvPr/>
        </p:nvSpPr>
        <p:spPr>
          <a:xfrm>
            <a:off x="8030825" y="1361754"/>
            <a:ext cx="39093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Illinois Metabolic Outcomes in Moms Study</a:t>
            </a:r>
          </a:p>
          <a:p>
            <a:r>
              <a:rPr lang="en-US" dirty="0">
                <a:latin typeface="Montserrat" pitchFamily="2" charset="77"/>
              </a:rPr>
              <a:t>DOD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3E8D74-189B-1543-95D7-A191FE1F50EF}"/>
              </a:ext>
            </a:extLst>
          </p:cNvPr>
          <p:cNvSpPr txBox="1"/>
          <p:nvPr/>
        </p:nvSpPr>
        <p:spPr>
          <a:xfrm>
            <a:off x="8030824" y="2751892"/>
            <a:ext cx="36841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AI Institutes</a:t>
            </a:r>
          </a:p>
          <a:p>
            <a:r>
              <a:rPr lang="en-US" dirty="0">
                <a:latin typeface="Montserrat" pitchFamily="2" charset="77"/>
              </a:rPr>
              <a:t>NSF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0722B2-A6C9-2641-AFA1-0C77B217165E}"/>
              </a:ext>
            </a:extLst>
          </p:cNvPr>
          <p:cNvSpPr txBox="1"/>
          <p:nvPr/>
        </p:nvSpPr>
        <p:spPr>
          <a:xfrm>
            <a:off x="8030821" y="4122242"/>
            <a:ext cx="36841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In vivo DNA Editing</a:t>
            </a:r>
          </a:p>
          <a:p>
            <a:r>
              <a:rPr lang="en-US" dirty="0">
                <a:latin typeface="Montserrat" pitchFamily="2" charset="77"/>
              </a:rPr>
              <a:t>NIH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A94179-E056-544D-850C-74FCF72867A3}"/>
              </a:ext>
            </a:extLst>
          </p:cNvPr>
          <p:cNvSpPr txBox="1"/>
          <p:nvPr/>
        </p:nvSpPr>
        <p:spPr>
          <a:xfrm>
            <a:off x="8030822" y="5431364"/>
            <a:ext cx="36841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Quantum Leap Challenge Institute</a:t>
            </a:r>
          </a:p>
          <a:p>
            <a:r>
              <a:rPr lang="en-US" dirty="0">
                <a:latin typeface="Montserrat" pitchFamily="2" charset="77"/>
              </a:rPr>
              <a:t>NSF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EEE500-3E2B-564F-9C28-B8BA7A78DDD2}"/>
              </a:ext>
            </a:extLst>
          </p:cNvPr>
          <p:cNvCxnSpPr>
            <a:cxnSpLocks/>
          </p:cNvCxnSpPr>
          <p:nvPr/>
        </p:nvCxnSpPr>
        <p:spPr>
          <a:xfrm>
            <a:off x="720394" y="2396751"/>
            <a:ext cx="4126657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914A6D-A311-5E45-8B9E-7F06B1FD8068}"/>
              </a:ext>
            </a:extLst>
          </p:cNvPr>
          <p:cNvCxnSpPr>
            <a:cxnSpLocks/>
          </p:cNvCxnSpPr>
          <p:nvPr/>
        </p:nvCxnSpPr>
        <p:spPr>
          <a:xfrm>
            <a:off x="720394" y="3821360"/>
            <a:ext cx="4126657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3E4DBE0-9E58-5044-B9EC-8998F32D84AE}"/>
              </a:ext>
            </a:extLst>
          </p:cNvPr>
          <p:cNvCxnSpPr>
            <a:cxnSpLocks/>
          </p:cNvCxnSpPr>
          <p:nvPr/>
        </p:nvCxnSpPr>
        <p:spPr>
          <a:xfrm>
            <a:off x="720394" y="5239342"/>
            <a:ext cx="4126657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407ED9-0992-644D-8B8A-46D77FD86CFF}"/>
              </a:ext>
            </a:extLst>
          </p:cNvPr>
          <p:cNvCxnSpPr>
            <a:cxnSpLocks/>
          </p:cNvCxnSpPr>
          <p:nvPr/>
        </p:nvCxnSpPr>
        <p:spPr>
          <a:xfrm>
            <a:off x="6798368" y="2396751"/>
            <a:ext cx="4126657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BAF5329-5A31-E745-8480-ED7CF3375EFB}"/>
              </a:ext>
            </a:extLst>
          </p:cNvPr>
          <p:cNvCxnSpPr>
            <a:cxnSpLocks/>
          </p:cNvCxnSpPr>
          <p:nvPr/>
        </p:nvCxnSpPr>
        <p:spPr>
          <a:xfrm>
            <a:off x="6798368" y="3821360"/>
            <a:ext cx="4126657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9E2CB7-960B-124C-B321-F9B08CDF23A0}"/>
              </a:ext>
            </a:extLst>
          </p:cNvPr>
          <p:cNvCxnSpPr>
            <a:cxnSpLocks/>
          </p:cNvCxnSpPr>
          <p:nvPr/>
        </p:nvCxnSpPr>
        <p:spPr>
          <a:xfrm>
            <a:off x="6771862" y="5239342"/>
            <a:ext cx="4126657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B14CABB-812F-2541-A33F-4FC9DE695A6C}"/>
              </a:ext>
            </a:extLst>
          </p:cNvPr>
          <p:cNvSpPr txBox="1"/>
          <p:nvPr/>
        </p:nvSpPr>
        <p:spPr>
          <a:xfrm>
            <a:off x="0" y="21903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NOTABLE RECENT RESEARCH AWARDS</a:t>
            </a:r>
          </a:p>
        </p:txBody>
      </p:sp>
    </p:spTree>
    <p:extLst>
      <p:ext uri="{BB962C8B-B14F-4D97-AF65-F5344CB8AC3E}">
        <p14:creationId xmlns:p14="http://schemas.microsoft.com/office/powerpoint/2010/main" val="77367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9334A5-2CEA-7140-90EB-335969ACFEFB}"/>
              </a:ext>
            </a:extLst>
          </p:cNvPr>
          <p:cNvSpPr/>
          <p:nvPr/>
        </p:nvSpPr>
        <p:spPr>
          <a:xfrm>
            <a:off x="7794240" y="1378635"/>
            <a:ext cx="3756074" cy="460653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C3DACDC3-FF8B-0E44-9D3E-6EC96C51BD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6FC1AC-3600-C44D-9812-9A07DC4DF741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55B520-A4F8-2445-9BCA-AB37D3DC8E6E}"/>
              </a:ext>
            </a:extLst>
          </p:cNvPr>
          <p:cNvSpPr txBox="1"/>
          <p:nvPr/>
        </p:nvSpPr>
        <p:spPr>
          <a:xfrm>
            <a:off x="0" y="21903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NOTABLE RESEARCH PROGRAMS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1BAFD5-599C-0741-B102-164DCF5C2344}"/>
              </a:ext>
            </a:extLst>
          </p:cNvPr>
          <p:cNvSpPr/>
          <p:nvPr/>
        </p:nvSpPr>
        <p:spPr>
          <a:xfrm>
            <a:off x="1766856" y="1933072"/>
            <a:ext cx="5481842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Reducing the U.S.’s dependence on fossil fuels by developing efficient ways to grow bioenergy crops.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0A1AD-6B5A-904E-AB95-4E054B8DB1F4}"/>
              </a:ext>
            </a:extLst>
          </p:cNvPr>
          <p:cNvSpPr/>
          <p:nvPr/>
        </p:nvSpPr>
        <p:spPr>
          <a:xfrm>
            <a:off x="1768028" y="1400835"/>
            <a:ext cx="5901333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CENTER FOR ADVANCED BIOENERGY AND BIOPRODUCTS INNOVATION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FEC47A-21E2-2446-AE86-DB2EE498B492}"/>
              </a:ext>
            </a:extLst>
          </p:cNvPr>
          <p:cNvCxnSpPr>
            <a:cxnSpLocks/>
          </p:cNvCxnSpPr>
          <p:nvPr/>
        </p:nvCxnSpPr>
        <p:spPr>
          <a:xfrm flipH="1">
            <a:off x="570684" y="2495956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B1E20C7-B5E7-8F43-A545-D0D5AA977F46}"/>
              </a:ext>
            </a:extLst>
          </p:cNvPr>
          <p:cNvSpPr/>
          <p:nvPr/>
        </p:nvSpPr>
        <p:spPr>
          <a:xfrm>
            <a:off x="1766856" y="3145308"/>
            <a:ext cx="5298974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latin typeface="Montserrat" pitchFamily="2" charset="77"/>
              </a:rPr>
              <a:t>UIUC selected to lead two of seven new national AI institutes: AI FARMS and the Molecule Maker Lab.</a:t>
            </a:r>
            <a:endParaRPr lang="en-US" sz="1000" dirty="0">
              <a:solidFill>
                <a:srgbClr val="192849"/>
              </a:solidFill>
              <a:latin typeface="Montserrat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4C261-336B-2247-A43B-1A412BE56436}"/>
              </a:ext>
            </a:extLst>
          </p:cNvPr>
          <p:cNvSpPr/>
          <p:nvPr/>
        </p:nvSpPr>
        <p:spPr>
          <a:xfrm>
            <a:off x="1768029" y="2732678"/>
            <a:ext cx="5901332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AI NSF INSTITUTES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192033-6EB1-6649-93AE-DF728C5D7599}"/>
              </a:ext>
            </a:extLst>
          </p:cNvPr>
          <p:cNvSpPr/>
          <p:nvPr/>
        </p:nvSpPr>
        <p:spPr>
          <a:xfrm>
            <a:off x="1766856" y="4414863"/>
            <a:ext cx="5651006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latin typeface="Montserrat" pitchFamily="2" charset="77"/>
              </a:rPr>
              <a:t>A vibrant microbial sciences research and training enterprise to address critical problems in health, agriculture, energy, and many other sectors.</a:t>
            </a:r>
            <a:endParaRPr lang="en-US" sz="1000" dirty="0">
              <a:solidFill>
                <a:srgbClr val="192849"/>
              </a:solidFill>
              <a:latin typeface="Montserrat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A1F542-7114-954E-929D-00EEA0428EA4}"/>
              </a:ext>
            </a:extLst>
          </p:cNvPr>
          <p:cNvSpPr/>
          <p:nvPr/>
        </p:nvSpPr>
        <p:spPr>
          <a:xfrm>
            <a:off x="1768029" y="4052155"/>
            <a:ext cx="5651006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MICROBIAL SYSTEMS INITIATIVE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43990A-A40C-4840-BBDA-F83F45720BBF}"/>
              </a:ext>
            </a:extLst>
          </p:cNvPr>
          <p:cNvSpPr/>
          <p:nvPr/>
        </p:nvSpPr>
        <p:spPr>
          <a:xfrm>
            <a:off x="1766856" y="5756210"/>
            <a:ext cx="5649834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latin typeface="Montserrat" pitchFamily="2" charset="77"/>
              </a:rPr>
              <a:t>Linking humanities research efforts at 16 universities throughout the Midwest and beyond.</a:t>
            </a:r>
            <a:endParaRPr lang="en-US" sz="1000" dirty="0">
              <a:solidFill>
                <a:srgbClr val="192849"/>
              </a:solidFill>
              <a:latin typeface="Montserrat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1F747-743A-FC44-8C1A-EC6133B83B72}"/>
              </a:ext>
            </a:extLst>
          </p:cNvPr>
          <p:cNvSpPr/>
          <p:nvPr/>
        </p:nvSpPr>
        <p:spPr>
          <a:xfrm>
            <a:off x="1768028" y="5386008"/>
            <a:ext cx="6495145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HUMANITIES WITHOUT WALLS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82462F-427B-E147-93AD-0524994A5302}"/>
              </a:ext>
            </a:extLst>
          </p:cNvPr>
          <p:cNvCxnSpPr>
            <a:cxnSpLocks/>
          </p:cNvCxnSpPr>
          <p:nvPr/>
        </p:nvCxnSpPr>
        <p:spPr>
          <a:xfrm flipH="1">
            <a:off x="570684" y="3812138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A95000-B5FE-4A44-B017-D91CAFC1B02D}"/>
              </a:ext>
            </a:extLst>
          </p:cNvPr>
          <p:cNvCxnSpPr>
            <a:cxnSpLocks/>
          </p:cNvCxnSpPr>
          <p:nvPr/>
        </p:nvCxnSpPr>
        <p:spPr>
          <a:xfrm flipH="1">
            <a:off x="570684" y="5125549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9438FC7-9524-194A-8598-92D61E2540E8}"/>
              </a:ext>
            </a:extLst>
          </p:cNvPr>
          <p:cNvSpPr/>
          <p:nvPr/>
        </p:nvSpPr>
        <p:spPr>
          <a:xfrm>
            <a:off x="522727" y="1378635"/>
            <a:ext cx="990200" cy="990200"/>
          </a:xfrm>
          <a:prstGeom prst="ellipse">
            <a:avLst/>
          </a:prstGeom>
          <a:solidFill>
            <a:srgbClr val="E64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D8800D-B7B9-B140-99A9-DAA68ECC071A}"/>
              </a:ext>
            </a:extLst>
          </p:cNvPr>
          <p:cNvSpPr/>
          <p:nvPr/>
        </p:nvSpPr>
        <p:spPr>
          <a:xfrm>
            <a:off x="522727" y="2668330"/>
            <a:ext cx="990200" cy="990200"/>
          </a:xfrm>
          <a:prstGeom prst="ellipse">
            <a:avLst/>
          </a:prstGeom>
          <a:solidFill>
            <a:srgbClr val="132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959AA2-598C-2647-B1CF-8FCBE5CBF356}"/>
              </a:ext>
            </a:extLst>
          </p:cNvPr>
          <p:cNvSpPr/>
          <p:nvPr/>
        </p:nvSpPr>
        <p:spPr>
          <a:xfrm>
            <a:off x="522727" y="3983721"/>
            <a:ext cx="990200" cy="990200"/>
          </a:xfrm>
          <a:prstGeom prst="ellipse">
            <a:avLst/>
          </a:prstGeom>
          <a:solidFill>
            <a:srgbClr val="E64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807825-EDFB-D540-915D-3905836DACCE}"/>
              </a:ext>
            </a:extLst>
          </p:cNvPr>
          <p:cNvSpPr/>
          <p:nvPr/>
        </p:nvSpPr>
        <p:spPr>
          <a:xfrm>
            <a:off x="522727" y="5302084"/>
            <a:ext cx="990200" cy="990200"/>
          </a:xfrm>
          <a:prstGeom prst="ellipse">
            <a:avLst/>
          </a:prstGeom>
          <a:solidFill>
            <a:srgbClr val="132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Hand holding a plant icon.">
            <a:extLst>
              <a:ext uri="{FF2B5EF4-FFF2-40B4-BE49-F238E27FC236}">
                <a16:creationId xmlns:a16="http://schemas.microsoft.com/office/drawing/2014/main" id="{20F744F4-467F-0D40-ABCD-3B49DE584C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78" y="1323931"/>
            <a:ext cx="992007" cy="992007"/>
          </a:xfrm>
          <a:prstGeom prst="rect">
            <a:avLst/>
          </a:prstGeom>
        </p:spPr>
      </p:pic>
      <p:pic>
        <p:nvPicPr>
          <p:cNvPr id="50" name="Picture 49" descr="Icon representing AI.">
            <a:extLst>
              <a:ext uri="{FF2B5EF4-FFF2-40B4-BE49-F238E27FC236}">
                <a16:creationId xmlns:a16="http://schemas.microsoft.com/office/drawing/2014/main" id="{9D5DD124-F77F-E84E-B81F-7A89ED04E3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66" y="2671198"/>
            <a:ext cx="1001559" cy="1001559"/>
          </a:xfrm>
          <a:prstGeom prst="rect">
            <a:avLst/>
          </a:prstGeom>
        </p:spPr>
      </p:pic>
      <p:pic>
        <p:nvPicPr>
          <p:cNvPr id="52" name="Picture 51" descr="Icon of a microbe.">
            <a:extLst>
              <a:ext uri="{FF2B5EF4-FFF2-40B4-BE49-F238E27FC236}">
                <a16:creationId xmlns:a16="http://schemas.microsoft.com/office/drawing/2014/main" id="{017334D0-2653-4D4F-87F0-091F0B43A0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27" y="4004498"/>
            <a:ext cx="990200" cy="990200"/>
          </a:xfrm>
          <a:prstGeom prst="rect">
            <a:avLst/>
          </a:prstGeom>
        </p:spPr>
      </p:pic>
      <p:pic>
        <p:nvPicPr>
          <p:cNvPr id="4" name="Picture 3" descr="Icon of a human head.">
            <a:extLst>
              <a:ext uri="{FF2B5EF4-FFF2-40B4-BE49-F238E27FC236}">
                <a16:creationId xmlns:a16="http://schemas.microsoft.com/office/drawing/2014/main" id="{4694EA15-BF92-FB46-B156-12D323F984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87" y="5390056"/>
            <a:ext cx="816152" cy="816152"/>
          </a:xfrm>
          <a:prstGeom prst="rect">
            <a:avLst/>
          </a:prstGeom>
        </p:spPr>
      </p:pic>
      <p:pic>
        <p:nvPicPr>
          <p:cNvPr id="6" name="Picture 5" descr="Photo of researchers working on a farm.">
            <a:extLst>
              <a:ext uri="{FF2B5EF4-FFF2-40B4-BE49-F238E27FC236}">
                <a16:creationId xmlns:a16="http://schemas.microsoft.com/office/drawing/2014/main" id="{1498DAF1-9D99-1F4E-A04F-0971AF722F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"/>
          <a:stretch/>
        </p:blipFill>
        <p:spPr>
          <a:xfrm>
            <a:off x="7801695" y="1378635"/>
            <a:ext cx="3754064" cy="458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0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9334A5-2CEA-7140-90EB-335969ACFEFB}"/>
              </a:ext>
            </a:extLst>
          </p:cNvPr>
          <p:cNvSpPr/>
          <p:nvPr/>
        </p:nvSpPr>
        <p:spPr>
          <a:xfrm>
            <a:off x="7794240" y="1378635"/>
            <a:ext cx="3756074" cy="460653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monitor, screenshot, screen, television&#10;&#10;Description automatically generated">
            <a:extLst>
              <a:ext uri="{FF2B5EF4-FFF2-40B4-BE49-F238E27FC236}">
                <a16:creationId xmlns:a16="http://schemas.microsoft.com/office/drawing/2014/main" id="{C3DACDC3-FF8B-0E44-9D3E-6EC96C51BD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86" y="6289634"/>
            <a:ext cx="316523" cy="457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6FC1AC-3600-C44D-9812-9A07DC4DF741}"/>
              </a:ext>
            </a:extLst>
          </p:cNvPr>
          <p:cNvSpPr/>
          <p:nvPr/>
        </p:nvSpPr>
        <p:spPr>
          <a:xfrm>
            <a:off x="0" y="0"/>
            <a:ext cx="12192000" cy="8073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55B520-A4F8-2445-9BCA-AB37D3DC8E6E}"/>
              </a:ext>
            </a:extLst>
          </p:cNvPr>
          <p:cNvSpPr txBox="1"/>
          <p:nvPr/>
        </p:nvSpPr>
        <p:spPr>
          <a:xfrm>
            <a:off x="0" y="21903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80" dirty="0">
                <a:solidFill>
                  <a:schemeClr val="bg1"/>
                </a:solidFill>
                <a:latin typeface="Montserrat" pitchFamily="2" charset="77"/>
              </a:rPr>
              <a:t>NOTABLE PARTNERSHIPS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1BAFD5-599C-0741-B102-164DCF5C2344}"/>
              </a:ext>
            </a:extLst>
          </p:cNvPr>
          <p:cNvSpPr/>
          <p:nvPr/>
        </p:nvSpPr>
        <p:spPr>
          <a:xfrm>
            <a:off x="1766856" y="1810045"/>
            <a:ext cx="5481842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$50M C3.ai Digital Transformation Institute launched in partnership with C3.ai, Microsoft, and leading U.S. universities.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0A1AD-6B5A-904E-AB95-4E054B8DB1F4}"/>
              </a:ext>
            </a:extLst>
          </p:cNvPr>
          <p:cNvSpPr/>
          <p:nvPr/>
        </p:nvSpPr>
        <p:spPr>
          <a:xfrm>
            <a:off x="1768028" y="1400835"/>
            <a:ext cx="5901333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C3.AI DIGITAL TRANSFORMATION INSTITUTE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FEC47A-21E2-2446-AE86-DB2EE498B492}"/>
              </a:ext>
            </a:extLst>
          </p:cNvPr>
          <p:cNvCxnSpPr>
            <a:cxnSpLocks/>
          </p:cNvCxnSpPr>
          <p:nvPr/>
        </p:nvCxnSpPr>
        <p:spPr>
          <a:xfrm flipH="1">
            <a:off x="570684" y="2495956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B1E20C7-B5E7-8F43-A545-D0D5AA977F46}"/>
              </a:ext>
            </a:extLst>
          </p:cNvPr>
          <p:cNvSpPr/>
          <p:nvPr/>
        </p:nvSpPr>
        <p:spPr>
          <a:xfrm>
            <a:off x="1766856" y="3115384"/>
            <a:ext cx="5298974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Partnership to research the science behind secure networks and cyber systems.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4C261-336B-2247-A43B-1A412BE56436}"/>
              </a:ext>
            </a:extLst>
          </p:cNvPr>
          <p:cNvSpPr/>
          <p:nvPr/>
        </p:nvSpPr>
        <p:spPr>
          <a:xfrm>
            <a:off x="1768029" y="2732678"/>
            <a:ext cx="5652178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NATIONAL SECURITY AGENCY FEATURED SCHOOL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192033-6EB1-6649-93AE-DF728C5D7599}"/>
              </a:ext>
            </a:extLst>
          </p:cNvPr>
          <p:cNvSpPr/>
          <p:nvPr/>
        </p:nvSpPr>
        <p:spPr>
          <a:xfrm>
            <a:off x="1766856" y="4454619"/>
            <a:ext cx="5651006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Alliance for joint research and educational programs that empower technology-based and computational-based healthcare.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A1F542-7114-954E-929D-00EEA0428EA4}"/>
              </a:ext>
            </a:extLst>
          </p:cNvPr>
          <p:cNvSpPr/>
          <p:nvPr/>
        </p:nvSpPr>
        <p:spPr>
          <a:xfrm>
            <a:off x="1768029" y="4052155"/>
            <a:ext cx="5651006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MAYO CLINIC &amp; ILLINOIS ALLIANCE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43990A-A40C-4840-BBDA-F83F45720BBF}"/>
              </a:ext>
            </a:extLst>
          </p:cNvPr>
          <p:cNvSpPr/>
          <p:nvPr/>
        </p:nvSpPr>
        <p:spPr>
          <a:xfrm>
            <a:off x="1766856" y="5851891"/>
            <a:ext cx="5649834" cy="4190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latin typeface="Montserrat" pitchFamily="2" charset="77"/>
              </a:rPr>
              <a:t>The Community + Research Partnership Program unites Illinois researchers and community members to address local needs and interests through sustainable, equitable partnerships.</a:t>
            </a:r>
            <a:endParaRPr lang="en-US" sz="1200" dirty="0">
              <a:solidFill>
                <a:srgbClr val="192849"/>
              </a:solidFill>
              <a:latin typeface="Montserrat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1F747-743A-FC44-8C1A-EC6133B83B72}"/>
              </a:ext>
            </a:extLst>
          </p:cNvPr>
          <p:cNvSpPr/>
          <p:nvPr/>
        </p:nvSpPr>
        <p:spPr>
          <a:xfrm>
            <a:off x="1768029" y="5386008"/>
            <a:ext cx="5649834" cy="419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3000"/>
              </a:spcAft>
            </a:pPr>
            <a:r>
              <a:rPr lang="en-US" sz="1600" b="1" spc="30" dirty="0">
                <a:solidFill>
                  <a:srgbClr val="192849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URBANA-CHAMPAIGN COMMUNITY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82462F-427B-E147-93AD-0524994A5302}"/>
              </a:ext>
            </a:extLst>
          </p:cNvPr>
          <p:cNvCxnSpPr>
            <a:cxnSpLocks/>
          </p:cNvCxnSpPr>
          <p:nvPr/>
        </p:nvCxnSpPr>
        <p:spPr>
          <a:xfrm flipH="1">
            <a:off x="570684" y="3812138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A95000-B5FE-4A44-B017-D91CAFC1B02D}"/>
              </a:ext>
            </a:extLst>
          </p:cNvPr>
          <p:cNvCxnSpPr>
            <a:cxnSpLocks/>
          </p:cNvCxnSpPr>
          <p:nvPr/>
        </p:nvCxnSpPr>
        <p:spPr>
          <a:xfrm flipH="1">
            <a:off x="570684" y="5125549"/>
            <a:ext cx="649514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9438FC7-9524-194A-8598-92D61E2540E8}"/>
              </a:ext>
            </a:extLst>
          </p:cNvPr>
          <p:cNvSpPr/>
          <p:nvPr/>
        </p:nvSpPr>
        <p:spPr>
          <a:xfrm>
            <a:off x="522727" y="1378635"/>
            <a:ext cx="990200" cy="990200"/>
          </a:xfrm>
          <a:prstGeom prst="ellipse">
            <a:avLst/>
          </a:prstGeom>
          <a:solidFill>
            <a:srgbClr val="E64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D8800D-B7B9-B140-99A9-DAA68ECC071A}"/>
              </a:ext>
            </a:extLst>
          </p:cNvPr>
          <p:cNvSpPr/>
          <p:nvPr/>
        </p:nvSpPr>
        <p:spPr>
          <a:xfrm>
            <a:off x="522727" y="2668330"/>
            <a:ext cx="990200" cy="990200"/>
          </a:xfrm>
          <a:prstGeom prst="ellipse">
            <a:avLst/>
          </a:prstGeom>
          <a:solidFill>
            <a:srgbClr val="132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959AA2-598C-2647-B1CF-8FCBE5CBF356}"/>
              </a:ext>
            </a:extLst>
          </p:cNvPr>
          <p:cNvSpPr/>
          <p:nvPr/>
        </p:nvSpPr>
        <p:spPr>
          <a:xfrm>
            <a:off x="522727" y="3983721"/>
            <a:ext cx="990200" cy="990200"/>
          </a:xfrm>
          <a:prstGeom prst="ellipse">
            <a:avLst/>
          </a:prstGeom>
          <a:solidFill>
            <a:srgbClr val="E64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807825-EDFB-D540-915D-3905836DACCE}"/>
              </a:ext>
            </a:extLst>
          </p:cNvPr>
          <p:cNvSpPr/>
          <p:nvPr/>
        </p:nvSpPr>
        <p:spPr>
          <a:xfrm>
            <a:off x="522727" y="5302084"/>
            <a:ext cx="990200" cy="990200"/>
          </a:xfrm>
          <a:prstGeom prst="ellipse">
            <a:avLst/>
          </a:prstGeom>
          <a:solidFill>
            <a:srgbClr val="132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hoto representing the inside of a computer server.">
            <a:extLst>
              <a:ext uri="{FF2B5EF4-FFF2-40B4-BE49-F238E27FC236}">
                <a16:creationId xmlns:a16="http://schemas.microsoft.com/office/drawing/2014/main" id="{E58085EC-F207-A644-A70E-ABF8E87860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526" y="1400835"/>
            <a:ext cx="3717787" cy="4584330"/>
          </a:xfrm>
          <a:prstGeom prst="rect">
            <a:avLst/>
          </a:prstGeom>
        </p:spPr>
      </p:pic>
      <p:pic>
        <p:nvPicPr>
          <p:cNvPr id="9" name="Picture 8" descr="Icon of a computer.">
            <a:extLst>
              <a:ext uri="{FF2B5EF4-FFF2-40B4-BE49-F238E27FC236}">
                <a16:creationId xmlns:a16="http://schemas.microsoft.com/office/drawing/2014/main" id="{AE8372FD-D4A8-DF4A-A731-6F8951EABF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27" y="1314945"/>
            <a:ext cx="990200" cy="990200"/>
          </a:xfrm>
          <a:prstGeom prst="rect">
            <a:avLst/>
          </a:prstGeom>
        </p:spPr>
      </p:pic>
      <p:pic>
        <p:nvPicPr>
          <p:cNvPr id="12" name="Picture 11" descr="Icon of a security lock.">
            <a:extLst>
              <a:ext uri="{FF2B5EF4-FFF2-40B4-BE49-F238E27FC236}">
                <a16:creationId xmlns:a16="http://schemas.microsoft.com/office/drawing/2014/main" id="{B7AC9AB5-F30E-BD43-A86E-F7EF59FCB1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32" y="2762769"/>
            <a:ext cx="826790" cy="826790"/>
          </a:xfrm>
          <a:prstGeom prst="rect">
            <a:avLst/>
          </a:prstGeom>
        </p:spPr>
      </p:pic>
      <p:pic>
        <p:nvPicPr>
          <p:cNvPr id="44" name="Picture 43" descr="Icon of a heart.">
            <a:extLst>
              <a:ext uri="{FF2B5EF4-FFF2-40B4-BE49-F238E27FC236}">
                <a16:creationId xmlns:a16="http://schemas.microsoft.com/office/drawing/2014/main" id="{32A769E3-6678-6F4E-867C-783944645E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51" y="4089794"/>
            <a:ext cx="845752" cy="845752"/>
          </a:xfrm>
          <a:prstGeom prst="rect">
            <a:avLst/>
          </a:prstGeom>
        </p:spPr>
      </p:pic>
      <p:pic>
        <p:nvPicPr>
          <p:cNvPr id="4" name="Picture 3" descr="Icon representing a community.">
            <a:extLst>
              <a:ext uri="{FF2B5EF4-FFF2-40B4-BE49-F238E27FC236}">
                <a16:creationId xmlns:a16="http://schemas.microsoft.com/office/drawing/2014/main" id="{37DD9628-7C51-4641-916A-D7B0BA1B91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42" y="5313259"/>
            <a:ext cx="933170" cy="9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933</Words>
  <Application>Microsoft Macintosh PowerPoint</Application>
  <PresentationFormat>Widescreen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Wolpert, Tyler Matthew</dc:creator>
  <cp:lastModifiedBy>Wolpert, Tyler Matthew</cp:lastModifiedBy>
  <cp:revision>44</cp:revision>
  <dcterms:created xsi:type="dcterms:W3CDTF">2021-03-19T13:32:04Z</dcterms:created>
  <dcterms:modified xsi:type="dcterms:W3CDTF">2021-08-18T02:00:27Z</dcterms:modified>
</cp:coreProperties>
</file>