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81" r:id="rId3"/>
    <p:sldId id="257" r:id="rId4"/>
    <p:sldId id="259" r:id="rId5"/>
    <p:sldId id="282" r:id="rId6"/>
    <p:sldId id="260" r:id="rId7"/>
    <p:sldId id="261" r:id="rId8"/>
    <p:sldId id="262" r:id="rId9"/>
    <p:sldId id="264" r:id="rId10"/>
    <p:sldId id="263" r:id="rId11"/>
    <p:sldId id="267" r:id="rId12"/>
    <p:sldId id="265" r:id="rId13"/>
    <p:sldId id="266" r:id="rId14"/>
    <p:sldId id="268" r:id="rId15"/>
    <p:sldId id="269" r:id="rId16"/>
    <p:sldId id="270" r:id="rId17"/>
    <p:sldId id="274" r:id="rId18"/>
    <p:sldId id="271" r:id="rId19"/>
    <p:sldId id="272" r:id="rId20"/>
    <p:sldId id="273" r:id="rId21"/>
    <p:sldId id="275" r:id="rId22"/>
    <p:sldId id="280" r:id="rId23"/>
    <p:sldId id="276" r:id="rId24"/>
    <p:sldId id="277" r:id="rId25"/>
    <p:sldId id="279" r:id="rId26"/>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36" autoAdjust="0"/>
    <p:restoredTop sz="78967" autoAdjust="0"/>
  </p:normalViewPr>
  <p:slideViewPr>
    <p:cSldViewPr snapToGrid="0">
      <p:cViewPr varScale="1">
        <p:scale>
          <a:sx n="70" d="100"/>
          <a:sy n="70" d="100"/>
        </p:scale>
        <p:origin x="955" y="5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199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dirty="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E2CD8459-FA96-4082-8987-0093A6A2389D}" type="datetimeFigureOut">
              <a:rPr lang="en-US"/>
              <a:pPr>
                <a:defRPr/>
              </a:pPr>
              <a:t>12/10/2014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dirty="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F77C9549-6306-4D28-B35C-BB3D8960BDED}" type="slidenum">
              <a:rPr lang="en-US"/>
              <a:pPr>
                <a:defRPr/>
              </a:pPr>
              <a:t>‹#›</a:t>
            </a:fld>
            <a:endParaRPr lang="en-US" dirty="0"/>
          </a:p>
        </p:txBody>
      </p:sp>
    </p:spTree>
    <p:extLst>
      <p:ext uri="{BB962C8B-B14F-4D97-AF65-F5344CB8AC3E}">
        <p14:creationId xmlns:p14="http://schemas.microsoft.com/office/powerpoint/2010/main" val="26910525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539C3EF7-055F-4D32-AD9F-90BE6C8EE0EF}" type="slidenum">
              <a:rPr lang="en-US" altLang="en-US" smtClean="0"/>
              <a:pPr/>
              <a:t>1</a:t>
            </a:fld>
            <a:endParaRPr lang="en-US" altLang="en-US" smtClean="0"/>
          </a:p>
        </p:txBody>
      </p:sp>
    </p:spTree>
    <p:extLst>
      <p:ext uri="{BB962C8B-B14F-4D97-AF65-F5344CB8AC3E}">
        <p14:creationId xmlns:p14="http://schemas.microsoft.com/office/powerpoint/2010/main" val="1394448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737AB709-7921-42A1-97F6-63C95771613E}" type="slidenum">
              <a:rPr lang="en-US" altLang="en-US" smtClean="0"/>
              <a:pPr/>
              <a:t>3</a:t>
            </a:fld>
            <a:endParaRPr lang="en-US" altLang="en-US" smtClean="0"/>
          </a:p>
        </p:txBody>
      </p:sp>
    </p:spTree>
    <p:extLst>
      <p:ext uri="{BB962C8B-B14F-4D97-AF65-F5344CB8AC3E}">
        <p14:creationId xmlns:p14="http://schemas.microsoft.com/office/powerpoint/2010/main" val="3211429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endParaRPr lang="en-US" dirty="0"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4245FB8F-D05D-41DF-8FF0-84E6825CAF5C}" type="slidenum">
              <a:rPr lang="en-US" altLang="en-US" smtClean="0"/>
              <a:pPr/>
              <a:t>4</a:t>
            </a:fld>
            <a:endParaRPr lang="en-US" altLang="en-US" smtClean="0"/>
          </a:p>
        </p:txBody>
      </p:sp>
    </p:spTree>
    <p:extLst>
      <p:ext uri="{BB962C8B-B14F-4D97-AF65-F5344CB8AC3E}">
        <p14:creationId xmlns:p14="http://schemas.microsoft.com/office/powerpoint/2010/main" val="3792971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Freeform 4"/>
          <p:cNvSpPr/>
          <p:nvPr/>
        </p:nvSpPr>
        <p:spPr>
          <a:xfrm>
            <a:off x="-3175" y="-1588"/>
            <a:ext cx="12195175"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ctrTitle"/>
          </p:nvPr>
        </p:nvSpPr>
        <p:spPr>
          <a:xfrm rot="19140000">
            <a:off x="1089484" y="1730403"/>
            <a:ext cx="7531497"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616370" y="2470926"/>
            <a:ext cx="8681508"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03370912-1842-4CE2-80FB-A8196280A888}" type="datetimeFigureOut">
              <a:rPr lang="en-US"/>
              <a:pPr>
                <a:defRPr/>
              </a:pPr>
              <a:t>12/10/2014</a:t>
            </a:fld>
            <a:endParaRPr lang="en-US" dirty="0"/>
          </a:p>
        </p:txBody>
      </p:sp>
      <p:sp>
        <p:nvSpPr>
          <p:cNvPr id="7" name="Footer Placeholder 4"/>
          <p:cNvSpPr>
            <a:spLocks noGrp="1"/>
          </p:cNvSpPr>
          <p:nvPr>
            <p:ph type="ftr" sz="quarter" idx="11"/>
          </p:nvPr>
        </p:nvSpPr>
        <p:spPr/>
        <p:txBody>
          <a:bodyPr/>
          <a:lstStyle>
            <a:lvl1pPr>
              <a:defRPr dirty="0"/>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58B086BB-DB15-42C5-9586-FAC443E93567}" type="slidenum">
              <a:rPr lang="en-US" altLang="en-US"/>
              <a:pPr>
                <a:defRPr/>
              </a:pPr>
              <a:t>‹#›</a:t>
            </a:fld>
            <a:endParaRPr lang="en-US" altLang="en-US" dirty="0"/>
          </a:p>
        </p:txBody>
      </p:sp>
    </p:spTree>
    <p:extLst>
      <p:ext uri="{BB962C8B-B14F-4D97-AF65-F5344CB8AC3E}">
        <p14:creationId xmlns:p14="http://schemas.microsoft.com/office/powerpoint/2010/main" val="2083786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D56321E-691F-4F87-A0F5-D3C89E0E949C}" type="datetimeFigureOut">
              <a:rPr lang="en-US"/>
              <a:pPr>
                <a:defRPr/>
              </a:pPr>
              <a:t>12/10/2014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4CE21B95-CF20-4B12-BE1E-93649FDB0E76}" type="slidenum">
              <a:rPr lang="en-US" altLang="en-US"/>
              <a:pPr>
                <a:defRPr/>
              </a:pPr>
              <a:t>‹#›</a:t>
            </a:fld>
            <a:endParaRPr lang="en-US" altLang="en-US" dirty="0"/>
          </a:p>
        </p:txBody>
      </p:sp>
    </p:spTree>
    <p:extLst>
      <p:ext uri="{BB962C8B-B14F-4D97-AF65-F5344CB8AC3E}">
        <p14:creationId xmlns:p14="http://schemas.microsoft.com/office/powerpoint/2010/main" val="3563941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1F38AD1-F0D4-482A-88A6-335031533BB8}" type="datetimeFigureOut">
              <a:rPr lang="en-US"/>
              <a:pPr>
                <a:defRPr/>
              </a:pPr>
              <a:t>12/10/2014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BB612213-C9E6-4D1F-B6A7-9F19358D6EB4}" type="slidenum">
              <a:rPr lang="en-US" altLang="en-US"/>
              <a:pPr>
                <a:defRPr/>
              </a:pPr>
              <a:t>‹#›</a:t>
            </a:fld>
            <a:endParaRPr lang="en-US" altLang="en-US" dirty="0"/>
          </a:p>
        </p:txBody>
      </p:sp>
    </p:spTree>
    <p:extLst>
      <p:ext uri="{BB962C8B-B14F-4D97-AF65-F5344CB8AC3E}">
        <p14:creationId xmlns:p14="http://schemas.microsoft.com/office/powerpoint/2010/main" val="3153944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B983C09-96D7-4623-BD3B-7499E638D179}" type="datetimeFigureOut">
              <a:rPr lang="en-US"/>
              <a:pPr>
                <a:defRPr/>
              </a:pPr>
              <a:t>12/10/2014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AA018D36-FE44-484E-AE47-6C37AD92BB43}" type="slidenum">
              <a:rPr lang="en-US" altLang="en-US"/>
              <a:pPr>
                <a:defRPr/>
              </a:pPr>
              <a:t>‹#›</a:t>
            </a:fld>
            <a:endParaRPr lang="en-US" altLang="en-US" dirty="0"/>
          </a:p>
        </p:txBody>
      </p:sp>
    </p:spTree>
    <p:extLst>
      <p:ext uri="{BB962C8B-B14F-4D97-AF65-F5344CB8AC3E}">
        <p14:creationId xmlns:p14="http://schemas.microsoft.com/office/powerpoint/2010/main" val="2535857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3"/>
          <p:cNvSpPr/>
          <p:nvPr/>
        </p:nvSpPr>
        <p:spPr>
          <a:xfrm>
            <a:off x="-3175" y="-1588"/>
            <a:ext cx="12195175"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ight Triangle 4"/>
          <p:cNvSpPr/>
          <p:nvPr/>
        </p:nvSpPr>
        <p:spPr>
          <a:xfrm>
            <a:off x="0" y="2647950"/>
            <a:ext cx="4762500"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rot="19140000">
            <a:off x="1092532" y="1726738"/>
            <a:ext cx="7534656"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lvl="0"/>
            <a:r>
              <a:rPr lang="en-US" smtClean="0"/>
              <a:t>Click to edit Master title style</a:t>
            </a:r>
            <a:endParaRPr lang="en-US" dirty="0"/>
          </a:p>
        </p:txBody>
      </p:sp>
      <p:sp>
        <p:nvSpPr>
          <p:cNvPr id="3" name="Text Placeholder 2"/>
          <p:cNvSpPr>
            <a:spLocks noGrp="1"/>
          </p:cNvSpPr>
          <p:nvPr>
            <p:ph type="body" idx="1"/>
          </p:nvPr>
        </p:nvSpPr>
        <p:spPr>
          <a:xfrm rot="19140000">
            <a:off x="1621536" y="2468304"/>
            <a:ext cx="8680704" cy="329184"/>
          </a:xfrm>
        </p:spPr>
        <p:txBody>
          <a:bodyPr>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2E280369-EAEC-4E50-B294-80C65B194C11}" type="datetimeFigureOut">
              <a:rPr lang="en-US"/>
              <a:pPr>
                <a:defRPr/>
              </a:pPr>
              <a:t>12/10/2014</a:t>
            </a:fld>
            <a:endParaRPr lang="en-US" dirty="0"/>
          </a:p>
        </p:txBody>
      </p:sp>
      <p:sp>
        <p:nvSpPr>
          <p:cNvPr id="7" name="Footer Placeholder 4"/>
          <p:cNvSpPr>
            <a:spLocks noGrp="1"/>
          </p:cNvSpPr>
          <p:nvPr>
            <p:ph type="ftr" sz="quarter" idx="11"/>
          </p:nvPr>
        </p:nvSpPr>
        <p:spPr/>
        <p:txBody>
          <a:bodyPr/>
          <a:lstStyle>
            <a:lvl1pPr>
              <a:defRPr dirty="0"/>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7B10784C-6346-4D65-B367-47F5DFCEBF27}" type="slidenum">
              <a:rPr lang="en-US" altLang="en-US"/>
              <a:pPr>
                <a:defRPr/>
              </a:pPr>
              <a:t>‹#›</a:t>
            </a:fld>
            <a:endParaRPr lang="en-US" altLang="en-US" dirty="0"/>
          </a:p>
        </p:txBody>
      </p:sp>
    </p:spTree>
    <p:extLst>
      <p:ext uri="{BB962C8B-B14F-4D97-AF65-F5344CB8AC3E}">
        <p14:creationId xmlns:p14="http://schemas.microsoft.com/office/powerpoint/2010/main" val="939776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80"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6688"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5" name="Date Placeholder 3"/>
          <p:cNvSpPr>
            <a:spLocks noGrp="1"/>
          </p:cNvSpPr>
          <p:nvPr>
            <p:ph type="dt" sz="half" idx="10"/>
          </p:nvPr>
        </p:nvSpPr>
        <p:spPr/>
        <p:txBody>
          <a:bodyPr/>
          <a:lstStyle>
            <a:lvl1pPr>
              <a:defRPr/>
            </a:lvl1pPr>
          </a:lstStyle>
          <a:p>
            <a:pPr>
              <a:defRPr/>
            </a:pPr>
            <a:fld id="{56F70240-2F41-4E72-99C3-D71AFE8169D6}" type="datetimeFigureOut">
              <a:rPr lang="en-US"/>
              <a:pPr>
                <a:defRPr/>
              </a:pPr>
              <a:t>12/10/2014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9525AEF5-2C06-4BB1-9571-24DABEE5DD0C}" type="slidenum">
              <a:rPr lang="en-US" altLang="en-US"/>
              <a:pPr>
                <a:defRPr/>
              </a:pPr>
              <a:t>‹#›</a:t>
            </a:fld>
            <a:endParaRPr lang="en-US" altLang="en-US" dirty="0"/>
          </a:p>
        </p:txBody>
      </p:sp>
    </p:spTree>
    <p:extLst>
      <p:ext uri="{BB962C8B-B14F-4D97-AF65-F5344CB8AC3E}">
        <p14:creationId xmlns:p14="http://schemas.microsoft.com/office/powerpoint/2010/main" val="1618297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7280"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2200"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6688"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6688"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618A9509-C668-47EC-A335-8A467C184C50}" type="datetimeFigureOut">
              <a:rPr lang="en-US"/>
              <a:pPr>
                <a:defRPr/>
              </a:pPr>
              <a:t>12/10/2014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a:ln/>
        </p:spPr>
        <p:txBody>
          <a:bodyPr/>
          <a:lstStyle>
            <a:lvl1pPr>
              <a:defRPr/>
            </a:lvl1pPr>
          </a:lstStyle>
          <a:p>
            <a:pPr>
              <a:defRPr/>
            </a:pPr>
            <a:fld id="{2D413E41-AC62-4628-B791-751015F709ED}" type="slidenum">
              <a:rPr lang="en-US" altLang="en-US"/>
              <a:pPr>
                <a:defRPr/>
              </a:pPr>
              <a:t>‹#›</a:t>
            </a:fld>
            <a:endParaRPr lang="en-US" altLang="en-US" dirty="0"/>
          </a:p>
        </p:txBody>
      </p:sp>
    </p:spTree>
    <p:extLst>
      <p:ext uri="{BB962C8B-B14F-4D97-AF65-F5344CB8AC3E}">
        <p14:creationId xmlns:p14="http://schemas.microsoft.com/office/powerpoint/2010/main" val="1286161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3F9FC13-CCDA-4071-BC97-251A3A1642FD}" type="datetimeFigureOut">
              <a:rPr lang="en-US"/>
              <a:pPr>
                <a:defRPr/>
              </a:pPr>
              <a:t>12/10/2014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a:ln/>
        </p:spPr>
        <p:txBody>
          <a:bodyPr/>
          <a:lstStyle>
            <a:lvl1pPr>
              <a:defRPr/>
            </a:lvl1pPr>
          </a:lstStyle>
          <a:p>
            <a:pPr>
              <a:defRPr/>
            </a:pPr>
            <a:fld id="{D2831A7D-F188-4DAD-B4C8-7E62AB0E0025}" type="slidenum">
              <a:rPr lang="en-US" altLang="en-US"/>
              <a:pPr>
                <a:defRPr/>
              </a:pPr>
              <a:t>‹#›</a:t>
            </a:fld>
            <a:endParaRPr lang="en-US" altLang="en-US" dirty="0"/>
          </a:p>
        </p:txBody>
      </p:sp>
    </p:spTree>
    <p:extLst>
      <p:ext uri="{BB962C8B-B14F-4D97-AF65-F5344CB8AC3E}">
        <p14:creationId xmlns:p14="http://schemas.microsoft.com/office/powerpoint/2010/main" val="2661751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CE17DEE-4D2C-4CE6-A8AB-15A0B1E6B0A8}" type="datetimeFigureOut">
              <a:rPr lang="en-US"/>
              <a:pPr>
                <a:defRPr/>
              </a:pPr>
              <a:t>12/10/2014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a:ln/>
        </p:spPr>
        <p:txBody>
          <a:bodyPr/>
          <a:lstStyle>
            <a:lvl1pPr>
              <a:defRPr/>
            </a:lvl1pPr>
          </a:lstStyle>
          <a:p>
            <a:pPr>
              <a:defRPr/>
            </a:pPr>
            <a:fld id="{0825AB9F-F85C-4AE9-AA44-04EAB522A07B}" type="slidenum">
              <a:rPr lang="en-US" altLang="en-US"/>
              <a:pPr>
                <a:defRPr/>
              </a:pPr>
              <a:t>‹#›</a:t>
            </a:fld>
            <a:endParaRPr lang="en-US" altLang="en-US" dirty="0"/>
          </a:p>
        </p:txBody>
      </p:sp>
    </p:spTree>
    <p:extLst>
      <p:ext uri="{BB962C8B-B14F-4D97-AF65-F5344CB8AC3E}">
        <p14:creationId xmlns:p14="http://schemas.microsoft.com/office/powerpoint/2010/main" val="2975710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ight Triangle 4"/>
          <p:cNvSpPr/>
          <p:nvPr/>
        </p:nvSpPr>
        <p:spPr>
          <a:xfrm>
            <a:off x="0"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ight Triangle 5"/>
          <p:cNvSpPr/>
          <p:nvPr/>
        </p:nvSpPr>
        <p:spPr>
          <a:xfrm rot="5400000">
            <a:off x="1720850" y="-1720850"/>
            <a:ext cx="6858000" cy="1029970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rot="19140000">
            <a:off x="1046573" y="1576104"/>
            <a:ext cx="694944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lvl="0"/>
            <a:r>
              <a:rPr lang="en-US" smtClean="0"/>
              <a:t>Click to edit Master title style</a:t>
            </a:r>
            <a:endParaRPr lang="en-US" dirty="0"/>
          </a:p>
        </p:txBody>
      </p:sp>
      <p:sp>
        <p:nvSpPr>
          <p:cNvPr id="3" name="Content Placeholder 2"/>
          <p:cNvSpPr>
            <a:spLocks noGrp="1"/>
          </p:cNvSpPr>
          <p:nvPr>
            <p:ph idx="1"/>
          </p:nvPr>
        </p:nvSpPr>
        <p:spPr>
          <a:xfrm>
            <a:off x="6332737" y="2618913"/>
            <a:ext cx="507703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730605" y="2253385"/>
            <a:ext cx="7726347"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F7DA9B88-70B5-4C78-B641-772A5CD9EB3B}" type="datetimeFigureOut">
              <a:rPr lang="en-US"/>
              <a:pPr>
                <a:defRPr/>
              </a:pPr>
              <a:t>12/10/2014</a:t>
            </a:fld>
            <a:endParaRPr lang="en-US" dirty="0"/>
          </a:p>
        </p:txBody>
      </p:sp>
      <p:sp>
        <p:nvSpPr>
          <p:cNvPr id="8" name="Footer Placeholder 5"/>
          <p:cNvSpPr>
            <a:spLocks noGrp="1"/>
          </p:cNvSpPr>
          <p:nvPr>
            <p:ph type="ftr" sz="quarter" idx="11"/>
          </p:nvPr>
        </p:nvSpPr>
        <p:spPr/>
        <p:txBody>
          <a:bodyPr/>
          <a:lstStyle>
            <a:lvl1pPr>
              <a:defRPr dirty="0">
                <a:solidFill>
                  <a:schemeClr val="tx2"/>
                </a:solidFill>
              </a:defRPr>
            </a:lvl1pPr>
          </a:lstStyle>
          <a:p>
            <a:pPr>
              <a:defRPr/>
            </a:pPr>
            <a:endParaRPr lang="en-US"/>
          </a:p>
        </p:txBody>
      </p:sp>
      <p:sp>
        <p:nvSpPr>
          <p:cNvPr id="9"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a:defRPr/>
            </a:pPr>
            <a:fld id="{E70341D1-3B25-4B67-AF46-C74F1FECE346}" type="slidenum">
              <a:rPr lang="en-US" altLang="en-US"/>
              <a:pPr>
                <a:defRPr/>
              </a:pPr>
              <a:t>‹#›</a:t>
            </a:fld>
            <a:endParaRPr lang="en-US" altLang="en-US" dirty="0"/>
          </a:p>
        </p:txBody>
      </p:sp>
    </p:spTree>
    <p:extLst>
      <p:ext uri="{BB962C8B-B14F-4D97-AF65-F5344CB8AC3E}">
        <p14:creationId xmlns:p14="http://schemas.microsoft.com/office/powerpoint/2010/main" val="2506729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ight Triangle 4"/>
          <p:cNvSpPr/>
          <p:nvPr/>
        </p:nvSpPr>
        <p:spPr>
          <a:xfrm>
            <a:off x="0"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Freeform 5"/>
          <p:cNvSpPr/>
          <p:nvPr/>
        </p:nvSpPr>
        <p:spPr>
          <a:xfrm>
            <a:off x="0" y="5048250"/>
            <a:ext cx="4762500"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Picture Placeholder 10"/>
          <p:cNvSpPr>
            <a:spLocks noGrp="1"/>
          </p:cNvSpPr>
          <p:nvPr>
            <p:ph type="pic" sz="quarter" idx="14"/>
          </p:nvPr>
        </p:nvSpPr>
        <p:spPr>
          <a:xfrm>
            <a:off x="2705101" y="0"/>
            <a:ext cx="9486900"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rtlCol="0" anchor="ctr">
            <a:normAutofit/>
          </a:bodyPr>
          <a:lstStyle>
            <a:lvl1pPr algn="r">
              <a:defRPr/>
            </a:lvl1pPr>
          </a:lstStyle>
          <a:p>
            <a:pPr lvl="0"/>
            <a:r>
              <a:rPr lang="en-US" noProof="0" dirty="0" smtClean="0"/>
              <a:t>Click icon to add picture</a:t>
            </a:r>
            <a:endParaRPr lang="en-US" noProof="0" dirty="0"/>
          </a:p>
        </p:txBody>
      </p:sp>
      <p:sp>
        <p:nvSpPr>
          <p:cNvPr id="2" name="Title 1"/>
          <p:cNvSpPr>
            <a:spLocks noGrp="1"/>
          </p:cNvSpPr>
          <p:nvPr>
            <p:ph type="title"/>
          </p:nvPr>
        </p:nvSpPr>
        <p:spPr>
          <a:xfrm rot="19140000">
            <a:off x="894929" y="1717501"/>
            <a:ext cx="73152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524639" y="2180529"/>
            <a:ext cx="8128727"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5"/>
          </p:nvPr>
        </p:nvSpPr>
        <p:spPr/>
        <p:txBody>
          <a:bodyPr/>
          <a:lstStyle>
            <a:lvl1pPr>
              <a:defRPr/>
            </a:lvl1pPr>
          </a:lstStyle>
          <a:p>
            <a:pPr>
              <a:defRPr/>
            </a:pPr>
            <a:fld id="{91B9F1CF-2567-4C75-B27D-3EDFA5ED7C78}" type="datetimeFigureOut">
              <a:rPr lang="en-US"/>
              <a:pPr>
                <a:defRPr/>
              </a:pPr>
              <a:t>12/10/2014</a:t>
            </a:fld>
            <a:endParaRPr lang="en-US" dirty="0"/>
          </a:p>
        </p:txBody>
      </p:sp>
      <p:sp>
        <p:nvSpPr>
          <p:cNvPr id="8" name="Footer Placeholder 5"/>
          <p:cNvSpPr>
            <a:spLocks noGrp="1"/>
          </p:cNvSpPr>
          <p:nvPr>
            <p:ph type="ftr" sz="quarter" idx="16"/>
          </p:nvPr>
        </p:nvSpPr>
        <p:spPr/>
        <p:txBody>
          <a:bodyPr/>
          <a:lstStyle>
            <a:lvl1pPr>
              <a:defRPr dirty="0"/>
            </a:lvl1pPr>
          </a:lstStyle>
          <a:p>
            <a:pPr>
              <a:defRPr/>
            </a:pPr>
            <a:endParaRPr lang="en-US"/>
          </a:p>
        </p:txBody>
      </p:sp>
      <p:sp>
        <p:nvSpPr>
          <p:cNvPr id="9" name="Slide Number Placeholder 6"/>
          <p:cNvSpPr>
            <a:spLocks noGrp="1"/>
          </p:cNvSpPr>
          <p:nvPr>
            <p:ph type="sldNum" sz="quarter" idx="17"/>
          </p:nvPr>
        </p:nvSpPr>
        <p:spPr/>
        <p:txBody>
          <a:bodyPr/>
          <a:lstStyle>
            <a:lvl1pPr>
              <a:defRPr/>
            </a:lvl1pPr>
          </a:lstStyle>
          <a:p>
            <a:pPr>
              <a:defRPr/>
            </a:pPr>
            <a:fld id="{C4A13B1F-98BA-4197-BDA6-591E6B8EF6B6}" type="slidenum">
              <a:rPr lang="en-US" altLang="en-US"/>
              <a:pPr>
                <a:defRPr/>
              </a:pPr>
              <a:t>‹#›</a:t>
            </a:fld>
            <a:endParaRPr lang="en-US" altLang="en-US" dirty="0"/>
          </a:p>
        </p:txBody>
      </p:sp>
    </p:spTree>
    <p:extLst>
      <p:ext uri="{BB962C8B-B14F-4D97-AF65-F5344CB8AC3E}">
        <p14:creationId xmlns:p14="http://schemas.microsoft.com/office/powerpoint/2010/main" val="1716570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1425"/>
            <a:ext cx="4765675" cy="1806575"/>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Freeform 7"/>
          <p:cNvSpPr/>
          <p:nvPr/>
        </p:nvSpPr>
        <p:spPr>
          <a:xfrm>
            <a:off x="-3175" y="5051425"/>
            <a:ext cx="12195175" cy="180657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Placeholder 1"/>
          <p:cNvSpPr>
            <a:spLocks noGrp="1"/>
          </p:cNvSpPr>
          <p:nvPr>
            <p:ph type="title"/>
          </p:nvPr>
        </p:nvSpPr>
        <p:spPr>
          <a:xfrm>
            <a:off x="1096963" y="365125"/>
            <a:ext cx="10028237" cy="5492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9" name="Text Placeholder 2"/>
          <p:cNvSpPr>
            <a:spLocks noGrp="1"/>
          </p:cNvSpPr>
          <p:nvPr>
            <p:ph type="body" idx="1"/>
          </p:nvPr>
        </p:nvSpPr>
        <p:spPr bwMode="auto">
          <a:xfrm>
            <a:off x="1096963" y="1100138"/>
            <a:ext cx="10028237"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rot="19140000">
            <a:off x="268288" y="5870575"/>
            <a:ext cx="2901950" cy="201613"/>
          </a:xfrm>
          <a:prstGeom prst="rect">
            <a:avLst/>
          </a:prstGeom>
        </p:spPr>
        <p:txBody>
          <a:bodyPr vert="horz" lIns="91440" tIns="45720" rIns="91440" bIns="45720" rtlCol="0" anchor="ctr"/>
          <a:lstStyle>
            <a:lvl1pPr algn="l">
              <a:defRPr sz="1200">
                <a:solidFill>
                  <a:srgbClr val="FFFFFF"/>
                </a:solidFill>
              </a:defRPr>
            </a:lvl1pPr>
          </a:lstStyle>
          <a:p>
            <a:pPr>
              <a:defRPr/>
            </a:pPr>
            <a:fld id="{3ED90AF7-060A-4365-A1F8-01A44F4E75E9}" type="datetimeFigureOut">
              <a:rPr lang="en-US"/>
              <a:pPr>
                <a:defRPr/>
              </a:pPr>
              <a:t>12/10/2014</a:t>
            </a:fld>
            <a:endParaRPr lang="en-US" dirty="0"/>
          </a:p>
        </p:txBody>
      </p:sp>
      <p:sp>
        <p:nvSpPr>
          <p:cNvPr id="5" name="Footer Placeholder 4"/>
          <p:cNvSpPr>
            <a:spLocks noGrp="1"/>
          </p:cNvSpPr>
          <p:nvPr>
            <p:ph type="ftr" sz="quarter" idx="3"/>
          </p:nvPr>
        </p:nvSpPr>
        <p:spPr>
          <a:xfrm>
            <a:off x="4689475" y="6284913"/>
            <a:ext cx="6299200" cy="274637"/>
          </a:xfrm>
          <a:prstGeom prst="rect">
            <a:avLst/>
          </a:prstGeom>
        </p:spPr>
        <p:txBody>
          <a:bodyPr vert="horz" lIns="91440" tIns="45720" rIns="91440" bIns="45720" rtlCol="0" anchor="ctr"/>
          <a:lstStyle>
            <a:lvl1pPr algn="r">
              <a:defRPr sz="1000" cap="all" spc="200" baseline="0" dirty="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11201400" y="6170613"/>
            <a:ext cx="669925" cy="503237"/>
          </a:xfrm>
          <a:prstGeom prst="ellipse">
            <a:avLst/>
          </a:prstGeom>
          <a:ln w="19050">
            <a:solidFill>
              <a:srgbClr val="FFFFFF"/>
            </a:solidFill>
          </a:ln>
        </p:spPr>
        <p:txBody>
          <a:bodyPr vert="horz" wrap="square" lIns="9144" tIns="9144" rIns="9144" bIns="9144" numCol="1" anchor="ctr" anchorCtr="0" compatLnSpc="1">
            <a:prstTxWarp prst="textNoShape">
              <a:avLst/>
            </a:prstTxWarp>
            <a:normAutofit/>
          </a:bodyPr>
          <a:lstStyle>
            <a:lvl1pPr algn="ctr">
              <a:defRPr sz="1600">
                <a:solidFill>
                  <a:srgbClr val="FFFFFF"/>
                </a:solidFill>
              </a:defRPr>
            </a:lvl1pPr>
          </a:lstStyle>
          <a:p>
            <a:pPr>
              <a:defRPr/>
            </a:pPr>
            <a:fld id="{90659DE6-DE19-47D7-B936-C0E7F5C52CD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28" r:id="rId1"/>
    <p:sldLayoutId id="2147483721" r:id="rId2"/>
    <p:sldLayoutId id="2147483729" r:id="rId3"/>
    <p:sldLayoutId id="2147483722" r:id="rId4"/>
    <p:sldLayoutId id="2147483723" r:id="rId5"/>
    <p:sldLayoutId id="2147483724" r:id="rId6"/>
    <p:sldLayoutId id="2147483725" r:id="rId7"/>
    <p:sldLayoutId id="2147483730" r:id="rId8"/>
    <p:sldLayoutId id="2147483731" r:id="rId9"/>
    <p:sldLayoutId id="2147483726" r:id="rId10"/>
    <p:sldLayoutId id="2147483727" r:id="rId11"/>
  </p:sldLayoutIdLst>
  <p:txStyles>
    <p:titleStyle>
      <a:lvl1pPr algn="l" rtl="0" eaLnBrk="0" fontAlgn="base" hangingPunct="0">
        <a:spcBef>
          <a:spcPct val="0"/>
        </a:spcBef>
        <a:spcAft>
          <a:spcPct val="0"/>
        </a:spcAft>
        <a:defRPr sz="2800" kern="1200" cap="all">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Franklin Gothic Medium" panose="020B0603020102020204" pitchFamily="34" charset="0"/>
        </a:defRPr>
      </a:lvl2pPr>
      <a:lvl3pPr algn="l" rtl="0" eaLnBrk="0" fontAlgn="base" hangingPunct="0">
        <a:spcBef>
          <a:spcPct val="0"/>
        </a:spcBef>
        <a:spcAft>
          <a:spcPct val="0"/>
        </a:spcAft>
        <a:defRPr sz="2800">
          <a:solidFill>
            <a:schemeClr val="tx1"/>
          </a:solidFill>
          <a:latin typeface="Franklin Gothic Medium" panose="020B0603020102020204" pitchFamily="34" charset="0"/>
        </a:defRPr>
      </a:lvl3pPr>
      <a:lvl4pPr algn="l" rtl="0" eaLnBrk="0" fontAlgn="base" hangingPunct="0">
        <a:spcBef>
          <a:spcPct val="0"/>
        </a:spcBef>
        <a:spcAft>
          <a:spcPct val="0"/>
        </a:spcAft>
        <a:defRPr sz="2800">
          <a:solidFill>
            <a:schemeClr val="tx1"/>
          </a:solidFill>
          <a:latin typeface="Franklin Gothic Medium" panose="020B0603020102020204" pitchFamily="34" charset="0"/>
        </a:defRPr>
      </a:lvl4pPr>
      <a:lvl5pPr algn="l" rtl="0" eaLnBrk="0" fontAlgn="base" hangingPunct="0">
        <a:spcBef>
          <a:spcPct val="0"/>
        </a:spcBef>
        <a:spcAft>
          <a:spcPct val="0"/>
        </a:spcAft>
        <a:defRPr sz="2800">
          <a:solidFill>
            <a:schemeClr val="tx1"/>
          </a:solidFill>
          <a:latin typeface="Franklin Gothic Medium" panose="020B0603020102020204" pitchFamily="34" charset="0"/>
        </a:defRPr>
      </a:lvl5pPr>
      <a:lvl6pPr marL="457200" algn="l" rtl="0" fontAlgn="base">
        <a:spcBef>
          <a:spcPct val="0"/>
        </a:spcBef>
        <a:spcAft>
          <a:spcPct val="0"/>
        </a:spcAft>
        <a:defRPr sz="2800">
          <a:solidFill>
            <a:schemeClr val="tx1"/>
          </a:solidFill>
          <a:latin typeface="Franklin Gothic Medium" panose="020B0603020102020204" pitchFamily="34" charset="0"/>
        </a:defRPr>
      </a:lvl6pPr>
      <a:lvl7pPr marL="914400" algn="l" rtl="0" fontAlgn="base">
        <a:spcBef>
          <a:spcPct val="0"/>
        </a:spcBef>
        <a:spcAft>
          <a:spcPct val="0"/>
        </a:spcAft>
        <a:defRPr sz="2800">
          <a:solidFill>
            <a:schemeClr val="tx1"/>
          </a:solidFill>
          <a:latin typeface="Franklin Gothic Medium" panose="020B0603020102020204" pitchFamily="34" charset="0"/>
        </a:defRPr>
      </a:lvl7pPr>
      <a:lvl8pPr marL="1371600" algn="l" rtl="0" fontAlgn="base">
        <a:spcBef>
          <a:spcPct val="0"/>
        </a:spcBef>
        <a:spcAft>
          <a:spcPct val="0"/>
        </a:spcAft>
        <a:defRPr sz="2800">
          <a:solidFill>
            <a:schemeClr val="tx1"/>
          </a:solidFill>
          <a:latin typeface="Franklin Gothic Medium" panose="020B0603020102020204" pitchFamily="34" charset="0"/>
        </a:defRPr>
      </a:lvl8pPr>
      <a:lvl9pPr marL="1828800" algn="l" rtl="0" fontAlgn="base">
        <a:spcBef>
          <a:spcPct val="0"/>
        </a:spcBef>
        <a:spcAft>
          <a:spcPct val="0"/>
        </a:spcAft>
        <a:defRPr sz="2800">
          <a:solidFill>
            <a:schemeClr val="tx1"/>
          </a:solidFill>
          <a:latin typeface="Franklin Gothic Medium" panose="020B0603020102020204" pitchFamily="34" charset="0"/>
        </a:defRPr>
      </a:lvl9pPr>
    </p:titleStyle>
    <p:bodyStyle>
      <a:lvl1pPr marL="342900" indent="-342900" algn="l" rtl="0" eaLnBrk="0" fontAlgn="base" hangingPunct="0">
        <a:spcBef>
          <a:spcPts val="800"/>
        </a:spcBef>
        <a:spcAft>
          <a:spcPct val="0"/>
        </a:spcAft>
        <a:buFont typeface="Arial" panose="020B0604020202020204" pitchFamily="34" charset="0"/>
        <a:defRPr sz="1600" b="1" kern="1200">
          <a:solidFill>
            <a:schemeClr val="tx1"/>
          </a:solidFill>
          <a:latin typeface="+mn-lt"/>
          <a:ea typeface="+mn-ea"/>
          <a:cs typeface="+mn-cs"/>
        </a:defRPr>
      </a:lvl1pPr>
      <a:lvl2pPr marL="173038" indent="-173038" algn="l" rtl="0" eaLnBrk="0" fontAlgn="base" hangingPunct="0">
        <a:spcBef>
          <a:spcPts val="300"/>
        </a:spcBef>
        <a:spcAft>
          <a:spcPct val="0"/>
        </a:spcAft>
        <a:buClr>
          <a:schemeClr val="accent2"/>
        </a:buClr>
        <a:buFont typeface="Wingdings" panose="05000000000000000000" pitchFamily="2" charset="2"/>
        <a:buChar char="§"/>
        <a:defRPr sz="1600" kern="1200">
          <a:solidFill>
            <a:schemeClr val="tx1"/>
          </a:solidFill>
          <a:latin typeface="+mn-lt"/>
          <a:ea typeface="+mn-ea"/>
          <a:cs typeface="+mn-cs"/>
        </a:defRPr>
      </a:lvl2pPr>
      <a:lvl3pPr marL="401638" indent="-163513" algn="l" rtl="0" eaLnBrk="0" fontAlgn="base" hangingPunct="0">
        <a:spcBef>
          <a:spcPts val="300"/>
        </a:spcBef>
        <a:spcAft>
          <a:spcPct val="0"/>
        </a:spcAft>
        <a:buClr>
          <a:schemeClr val="accent2"/>
        </a:buClr>
        <a:buFont typeface="Wingdings" panose="05000000000000000000" pitchFamily="2" charset="2"/>
        <a:buChar char="§"/>
        <a:defRPr sz="1600" kern="1200">
          <a:solidFill>
            <a:schemeClr val="tx1"/>
          </a:solidFill>
          <a:latin typeface="+mn-lt"/>
          <a:ea typeface="+mn-ea"/>
          <a:cs typeface="+mn-cs"/>
        </a:defRPr>
      </a:lvl3pPr>
      <a:lvl4pPr marL="630238" indent="-163513" algn="l" rtl="0" eaLnBrk="0" fontAlgn="base" hangingPunct="0">
        <a:spcBef>
          <a:spcPts val="300"/>
        </a:spcBef>
        <a:spcAft>
          <a:spcPct val="0"/>
        </a:spcAft>
        <a:buClr>
          <a:schemeClr val="accent2"/>
        </a:buClr>
        <a:buFont typeface="Wingdings" panose="05000000000000000000" pitchFamily="2" charset="2"/>
        <a:buChar char="§"/>
        <a:defRPr sz="1600" kern="1200">
          <a:solidFill>
            <a:schemeClr val="tx1"/>
          </a:solidFill>
          <a:latin typeface="+mn-lt"/>
          <a:ea typeface="+mn-ea"/>
          <a:cs typeface="+mn-cs"/>
        </a:defRPr>
      </a:lvl4pPr>
      <a:lvl5pPr marL="858838" indent="-173038" algn="l" rtl="0" eaLnBrk="0" fontAlgn="base" hangingPunct="0">
        <a:spcBef>
          <a:spcPts val="300"/>
        </a:spcBef>
        <a:spcAft>
          <a:spcPct val="0"/>
        </a:spcAft>
        <a:buClr>
          <a:schemeClr val="accent2"/>
        </a:buClr>
        <a:buFont typeface="Wingdings" panose="05000000000000000000"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171575" y="2085975"/>
            <a:ext cx="8404225" cy="1173163"/>
          </a:xfrm>
        </p:spPr>
        <p:txBody>
          <a:bodyPr/>
          <a:lstStyle/>
          <a:p>
            <a:pPr algn="ctr" eaLnBrk="1" fontAlgn="auto" hangingPunct="1">
              <a:spcAft>
                <a:spcPts val="0"/>
              </a:spcAft>
              <a:defRPr/>
            </a:pPr>
            <a:r>
              <a:rPr lang="en-US" altLang="en-US" sz="3600" dirty="0" smtClean="0">
                <a:solidFill>
                  <a:schemeClr val="accent2">
                    <a:lumMod val="75000"/>
                  </a:schemeClr>
                </a:solidFill>
                <a:cs typeface="Aharoni" panose="02010803020104030203" pitchFamily="2" charset="-79"/>
              </a:rPr>
              <a:t>Creating Conflict </a:t>
            </a:r>
            <a:br>
              <a:rPr lang="en-US" altLang="en-US" sz="3600" dirty="0" smtClean="0">
                <a:solidFill>
                  <a:schemeClr val="accent2">
                    <a:lumMod val="75000"/>
                  </a:schemeClr>
                </a:solidFill>
                <a:cs typeface="Aharoni" panose="02010803020104030203" pitchFamily="2" charset="-79"/>
              </a:rPr>
            </a:br>
            <a:r>
              <a:rPr lang="en-US" altLang="en-US" sz="3600" dirty="0" smtClean="0">
                <a:solidFill>
                  <a:schemeClr val="accent2">
                    <a:lumMod val="75000"/>
                  </a:schemeClr>
                </a:solidFill>
                <a:cs typeface="Aharoni" panose="02010803020104030203" pitchFamily="2" charset="-79"/>
              </a:rPr>
              <a:t>Management Plans</a:t>
            </a:r>
            <a:endParaRPr lang="en-US" altLang="en-US" sz="3600" dirty="0" smtClean="0">
              <a:solidFill>
                <a:schemeClr val="accent2">
                  <a:lumMod val="75000"/>
                </a:schemeClr>
              </a:solidFill>
            </a:endParaRPr>
          </a:p>
        </p:txBody>
      </p:sp>
      <p:sp>
        <p:nvSpPr>
          <p:cNvPr id="2051" name="Subtitle 2"/>
          <p:cNvSpPr>
            <a:spLocks noGrp="1"/>
          </p:cNvSpPr>
          <p:nvPr>
            <p:ph type="subTitle" idx="1"/>
          </p:nvPr>
        </p:nvSpPr>
        <p:spPr>
          <a:xfrm>
            <a:off x="5532438" y="3567113"/>
            <a:ext cx="6200775" cy="2524125"/>
          </a:xfrm>
        </p:spPr>
        <p:txBody>
          <a:bodyPr rtlCol="0">
            <a:normAutofit fontScale="77500" lnSpcReduction="20000"/>
          </a:bodyPr>
          <a:lstStyle/>
          <a:p>
            <a:pPr algn="ctr" eaLnBrk="1" fontAlgn="auto" hangingPunct="1">
              <a:spcAft>
                <a:spcPts val="0"/>
              </a:spcAft>
              <a:defRPr/>
            </a:pPr>
            <a:endParaRPr altLang="en-US" sz="2400" dirty="0">
              <a:latin typeface="+mj-lt"/>
            </a:endParaRPr>
          </a:p>
          <a:p>
            <a:pPr algn="ctr" eaLnBrk="1" fontAlgn="auto" hangingPunct="1">
              <a:spcAft>
                <a:spcPts val="0"/>
              </a:spcAft>
              <a:defRPr/>
            </a:pPr>
            <a:r>
              <a:rPr altLang="en-US" sz="3000" dirty="0" smtClean="0">
                <a:latin typeface="+mj-lt"/>
              </a:rPr>
              <a:t>Linda Lee </a:t>
            </a:r>
            <a:r>
              <a:rPr altLang="en-US" sz="3000" dirty="0" err="1" smtClean="0">
                <a:latin typeface="+mj-lt"/>
              </a:rPr>
              <a:t>Drozt</a:t>
            </a:r>
            <a:endParaRPr altLang="en-US" sz="3000" dirty="0">
              <a:latin typeface="+mj-lt"/>
            </a:endParaRPr>
          </a:p>
          <a:p>
            <a:pPr algn="ctr" eaLnBrk="1" fontAlgn="auto" hangingPunct="1">
              <a:spcAft>
                <a:spcPts val="0"/>
              </a:spcAft>
              <a:defRPr/>
            </a:pPr>
            <a:r>
              <a:rPr lang="en-US" altLang="en-US" sz="1900" dirty="0" smtClean="0">
                <a:latin typeface="+mj-lt"/>
              </a:rPr>
              <a:t>Regulatory Research Coordinator, Office of the Vice Chancellor for Research</a:t>
            </a:r>
            <a:endParaRPr altLang="en-US" sz="1900" dirty="0">
              <a:latin typeface="+mj-lt"/>
            </a:endParaRPr>
          </a:p>
          <a:p>
            <a:pPr algn="ctr" eaLnBrk="1" fontAlgn="auto" hangingPunct="1">
              <a:spcAft>
                <a:spcPts val="0"/>
              </a:spcAft>
              <a:defRPr/>
            </a:pPr>
            <a:endParaRPr altLang="en-US" sz="2400" dirty="0">
              <a:latin typeface="+mj-lt"/>
            </a:endParaRPr>
          </a:p>
          <a:p>
            <a:pPr algn="ctr" eaLnBrk="1" fontAlgn="auto" hangingPunct="1">
              <a:spcAft>
                <a:spcPts val="0"/>
              </a:spcAft>
              <a:defRPr/>
            </a:pPr>
            <a:r>
              <a:rPr altLang="en-US" sz="3000" dirty="0" smtClean="0">
                <a:latin typeface="+mj-lt"/>
              </a:rPr>
              <a:t>Melanie Loots</a:t>
            </a:r>
            <a:endParaRPr altLang="en-US" sz="3000" dirty="0">
              <a:latin typeface="+mj-lt"/>
            </a:endParaRPr>
          </a:p>
          <a:p>
            <a:pPr algn="ctr" eaLnBrk="1" fontAlgn="auto" hangingPunct="1">
              <a:spcAft>
                <a:spcPts val="0"/>
              </a:spcAft>
              <a:defRPr/>
            </a:pPr>
            <a:r>
              <a:rPr altLang="en-US" sz="1900" dirty="0" smtClean="0">
                <a:latin typeface="+mj-lt"/>
              </a:rPr>
              <a:t>Executive Associate Vice chancellor for Research, Office of the Vice Chancellor for Research</a:t>
            </a:r>
            <a:endParaRPr altLang="en-US" sz="1900" dirty="0">
              <a:latin typeface="+mj-lt"/>
            </a:endParaRPr>
          </a:p>
        </p:txBody>
      </p:sp>
      <p:pic>
        <p:nvPicPr>
          <p:cNvPr id="7172"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1125" y="139700"/>
            <a:ext cx="7500938" cy="163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 potential conflict of interest manageable?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400" dirty="0" smtClean="0"/>
              <a:t>Is the activity in the best interest of the University?</a:t>
            </a:r>
          </a:p>
          <a:p>
            <a:pPr>
              <a:buFont typeface="Arial" panose="020B0604020202020204" pitchFamily="34" charset="0"/>
              <a:buChar char="•"/>
            </a:pPr>
            <a:r>
              <a:rPr lang="en-US" sz="2400" dirty="0" smtClean="0"/>
              <a:t>Is the activity compatible with the individual’s University responsibilities?</a:t>
            </a:r>
          </a:p>
          <a:p>
            <a:pPr>
              <a:buFont typeface="Arial" panose="020B0604020202020204" pitchFamily="34" charset="0"/>
              <a:buChar char="•"/>
            </a:pPr>
            <a:r>
              <a:rPr lang="en-US" sz="2400" dirty="0" smtClean="0"/>
              <a:t>Is it possible to prevent detriment to the University’s interest?</a:t>
            </a:r>
          </a:p>
          <a:p>
            <a:pPr>
              <a:buFont typeface="Arial" panose="020B0604020202020204" pitchFamily="34" charset="0"/>
              <a:buChar char="•"/>
            </a:pPr>
            <a:r>
              <a:rPr lang="en-US" sz="2400" dirty="0" smtClean="0"/>
              <a:t>Can the activity be kept separate from the individual’s University responsibilities? (can you keep it on the Ice Cream Floats?)</a:t>
            </a:r>
          </a:p>
          <a:p>
            <a:pPr>
              <a:buFont typeface="Arial" panose="020B0604020202020204" pitchFamily="34" charset="0"/>
              <a:buChar char="•"/>
            </a:pPr>
            <a:r>
              <a:rPr lang="en-US" sz="2400" dirty="0" smtClean="0"/>
              <a:t>Can the conflict be managed with mechanisms that are relatively straightforward to implement?</a:t>
            </a:r>
          </a:p>
          <a:p>
            <a:pPr>
              <a:buFont typeface="Arial" panose="020B0604020202020204" pitchFamily="34" charset="0"/>
              <a:buChar char="•"/>
            </a:pPr>
            <a:r>
              <a:rPr lang="en-US" sz="2400" dirty="0" smtClean="0"/>
              <a:t>Any concern with the employee’s current performance?</a:t>
            </a:r>
          </a:p>
          <a:p>
            <a:pPr>
              <a:buFont typeface="Arial" panose="020B0604020202020204" pitchFamily="34" charset="0"/>
              <a:buChar char="•"/>
            </a:pPr>
            <a:r>
              <a:rPr lang="en-US" sz="2400" dirty="0" smtClean="0"/>
              <a:t>Public perception or any other concerns?</a:t>
            </a:r>
          </a:p>
          <a:p>
            <a:pPr>
              <a:buFont typeface="Arial" panose="020B0604020202020204" pitchFamily="34" charset="0"/>
              <a:buChar char="•"/>
            </a:pPr>
            <a:endParaRPr lang="en-US" sz="20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20225" y="4229100"/>
            <a:ext cx="2771775"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551505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OK to SAY NO	</a:t>
            </a:r>
            <a:endParaRPr lang="en-US" dirty="0"/>
          </a:p>
        </p:txBody>
      </p:sp>
      <p:sp>
        <p:nvSpPr>
          <p:cNvPr id="3" name="Content Placeholder 2"/>
          <p:cNvSpPr>
            <a:spLocks noGrp="1"/>
          </p:cNvSpPr>
          <p:nvPr>
            <p:ph idx="1"/>
          </p:nvPr>
        </p:nvSpPr>
        <p:spPr/>
        <p:txBody>
          <a:bodyPr/>
          <a:lstStyle/>
          <a:p>
            <a:pPr>
              <a:buAutoNum type="arabicPeriod"/>
            </a:pPr>
            <a:r>
              <a:rPr lang="en-US" sz="2400" dirty="0" smtClean="0"/>
              <a:t>Remember DARE?</a:t>
            </a:r>
          </a:p>
          <a:p>
            <a:pPr>
              <a:buAutoNum type="arabicPeriod"/>
            </a:pPr>
            <a:r>
              <a:rPr lang="en-US" sz="2400" dirty="0" smtClean="0"/>
              <a:t>The UEO has the responsibility to </a:t>
            </a:r>
            <a:r>
              <a:rPr lang="en-US" sz="2400" u="sng" dirty="0" smtClean="0"/>
              <a:t>deny</a:t>
            </a:r>
            <a:r>
              <a:rPr lang="en-US" sz="2400" dirty="0" smtClean="0"/>
              <a:t> permission for an outside activity if s/he believes that it is not manageable.</a:t>
            </a:r>
          </a:p>
          <a:p>
            <a:pPr>
              <a:buAutoNum type="arabicPeriod"/>
            </a:pPr>
            <a:r>
              <a:rPr lang="en-US" sz="2400" dirty="0" smtClean="0"/>
              <a:t>If the UEO feels the activity is not manageable,  there is no need to develop  a </a:t>
            </a:r>
            <a:r>
              <a:rPr lang="en-US" sz="2400" dirty="0" smtClean="0"/>
              <a:t>Conflict Management Plan</a:t>
            </a:r>
            <a:r>
              <a:rPr lang="en-US" sz="2400" dirty="0" smtClean="0"/>
              <a:t>.</a:t>
            </a:r>
          </a:p>
          <a:p>
            <a:pPr>
              <a:buAutoNum type="arabicPeriod"/>
            </a:pPr>
            <a:r>
              <a:rPr lang="en-US" sz="2400" dirty="0" smtClean="0"/>
              <a:t>Thus, the UEO needs to be consulted early in the process.</a:t>
            </a:r>
          </a:p>
          <a:p>
            <a:pPr>
              <a:buAutoNum type="arabicPeriod"/>
            </a:pPr>
            <a:r>
              <a:rPr lang="en-US" sz="2400" dirty="0" smtClean="0"/>
              <a:t>The employee may appeal to the next level (see COI Policy).</a:t>
            </a:r>
            <a:endParaRPr lang="en-US" sz="2400" dirty="0"/>
          </a:p>
        </p:txBody>
      </p:sp>
    </p:spTree>
    <p:extLst>
      <p:ext uri="{BB962C8B-B14F-4D97-AF65-F5344CB8AC3E}">
        <p14:creationId xmlns:p14="http://schemas.microsoft.com/office/powerpoint/2010/main" val="14005313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MANAGEMENT STEPS – the Peppermint Forrest</a:t>
            </a:r>
            <a:endParaRPr lang="en-US" dirty="0"/>
          </a:p>
        </p:txBody>
      </p:sp>
      <p:sp>
        <p:nvSpPr>
          <p:cNvPr id="3" name="Content Placeholder 2"/>
          <p:cNvSpPr>
            <a:spLocks noGrp="1"/>
          </p:cNvSpPr>
          <p:nvPr>
            <p:ph idx="1"/>
          </p:nvPr>
        </p:nvSpPr>
        <p:spPr>
          <a:xfrm>
            <a:off x="1110026" y="995634"/>
            <a:ext cx="10028237" cy="3942125"/>
          </a:xfrm>
        </p:spPr>
        <p:txBody>
          <a:bodyPr/>
          <a:lstStyle/>
          <a:p>
            <a:pPr>
              <a:buAutoNum type="arabicPeriod"/>
            </a:pPr>
            <a:r>
              <a:rPr lang="en-US" sz="2000" dirty="0" smtClean="0"/>
              <a:t>Full disclosure in writing by the employee (using RNUA form is recommended)</a:t>
            </a:r>
          </a:p>
          <a:p>
            <a:pPr>
              <a:buAutoNum type="arabicPeriod"/>
            </a:pPr>
            <a:r>
              <a:rPr lang="en-US" sz="2000" dirty="0" smtClean="0"/>
              <a:t>Approval of the activity by the UEO</a:t>
            </a:r>
          </a:p>
          <a:p>
            <a:pPr>
              <a:buAutoNum type="arabicPeriod"/>
            </a:pPr>
            <a:r>
              <a:rPr lang="en-US" sz="2000" dirty="0" smtClean="0"/>
              <a:t>Conversation among the UEO, COI office staff, unit administrator(s), the employee(s)</a:t>
            </a:r>
          </a:p>
          <a:p>
            <a:pPr>
              <a:buAutoNum type="arabicPeriod"/>
            </a:pPr>
            <a:r>
              <a:rPr lang="en-US" sz="2000" dirty="0" smtClean="0"/>
              <a:t>Conversation with the Directors of Undergraduate and/or Graduate Studies if students are potentially involved</a:t>
            </a:r>
          </a:p>
          <a:p>
            <a:pPr>
              <a:buAutoNum type="arabicPeriod"/>
            </a:pPr>
            <a:r>
              <a:rPr lang="en-US" sz="2000" dirty="0" smtClean="0"/>
              <a:t>Possible consultation with</a:t>
            </a:r>
          </a:p>
          <a:p>
            <a:pPr marL="581025" lvl="2" indent="-342900">
              <a:buFont typeface="+mj-lt"/>
              <a:buAutoNum type="alphaUcPeriod"/>
            </a:pPr>
            <a:r>
              <a:rPr lang="en-US" sz="2000" b="1" dirty="0" smtClean="0"/>
              <a:t>Office of Sponsored Programs</a:t>
            </a:r>
          </a:p>
          <a:p>
            <a:pPr marL="581025" lvl="2" indent="-342900">
              <a:buFont typeface="+mj-lt"/>
              <a:buAutoNum type="alphaUcPeriod"/>
            </a:pPr>
            <a:r>
              <a:rPr lang="en-US" sz="2000" b="1" dirty="0" smtClean="0"/>
              <a:t>Office of Technology Management</a:t>
            </a:r>
          </a:p>
          <a:p>
            <a:pPr marL="581025" lvl="2" indent="-342900">
              <a:buFont typeface="+mj-lt"/>
              <a:buAutoNum type="alphaUcPeriod"/>
            </a:pPr>
            <a:r>
              <a:rPr lang="en-US" sz="2000" b="1" dirty="0" smtClean="0"/>
              <a:t>University Legal Counsel</a:t>
            </a:r>
          </a:p>
          <a:p>
            <a:pPr marL="581025" lvl="2" indent="-342900">
              <a:buFont typeface="+mj-lt"/>
              <a:buAutoNum type="alphaUcPeriod"/>
            </a:pPr>
            <a:r>
              <a:rPr lang="en-US" sz="2000" b="1" dirty="0" smtClean="0"/>
              <a:t>CEO or other management from the outside entity can be helpful</a:t>
            </a:r>
          </a:p>
          <a:p>
            <a:pPr marL="581025" lvl="2" indent="-342900">
              <a:buFont typeface="+mj-lt"/>
              <a:buAutoNum type="alphaUcPeriod"/>
            </a:pPr>
            <a:r>
              <a:rPr lang="en-US" sz="2000" b="1" dirty="0" smtClean="0"/>
              <a:t>Other units or departments as needed – Dean, Provost, Research Institute</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57360" y="2809331"/>
            <a:ext cx="1524000" cy="1657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61630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creating a conflict management plan, Cont.</a:t>
            </a:r>
            <a:endParaRPr lang="en-US" dirty="0"/>
          </a:p>
        </p:txBody>
      </p:sp>
      <p:sp>
        <p:nvSpPr>
          <p:cNvPr id="3" name="Content Placeholder 2"/>
          <p:cNvSpPr>
            <a:spLocks noGrp="1"/>
          </p:cNvSpPr>
          <p:nvPr>
            <p:ph idx="1"/>
          </p:nvPr>
        </p:nvSpPr>
        <p:spPr/>
        <p:txBody>
          <a:bodyPr/>
          <a:lstStyle/>
          <a:p>
            <a:pPr>
              <a:buFont typeface="+mj-lt"/>
              <a:buAutoNum type="arabicPeriod" startAt="6"/>
            </a:pPr>
            <a:r>
              <a:rPr lang="en-US" sz="1800" dirty="0" smtClean="0"/>
              <a:t>Employee provides background </a:t>
            </a:r>
          </a:p>
          <a:p>
            <a:pPr marL="630238" lvl="1" indent="-342900">
              <a:buFont typeface="+mj-lt"/>
              <a:buAutoNum type="alphaUcPeriod"/>
            </a:pPr>
            <a:r>
              <a:rPr lang="en-US" sz="1800" dirty="0" smtClean="0"/>
              <a:t>Status of the company or other activity</a:t>
            </a:r>
          </a:p>
          <a:p>
            <a:pPr marL="630238" lvl="1" indent="-342900">
              <a:buFont typeface="+mj-lt"/>
              <a:buAutoNum type="alphaUcPeriod"/>
            </a:pPr>
            <a:r>
              <a:rPr lang="en-US" sz="1800" dirty="0" smtClean="0"/>
              <a:t>Status of any licensing arrangements with the University</a:t>
            </a:r>
          </a:p>
          <a:p>
            <a:pPr marL="630238" lvl="1" indent="-342900">
              <a:buFont typeface="+mj-lt"/>
              <a:buAutoNum type="alphaUcPeriod"/>
            </a:pPr>
            <a:r>
              <a:rPr lang="en-US" sz="1800" dirty="0" smtClean="0"/>
              <a:t>Business aims of the company or goals of other activity</a:t>
            </a:r>
          </a:p>
          <a:p>
            <a:pPr marL="630238" lvl="1" indent="-342900">
              <a:buFont typeface="+mj-lt"/>
              <a:buAutoNum type="alphaUcPeriod"/>
            </a:pPr>
            <a:r>
              <a:rPr lang="en-US" sz="1800" dirty="0" smtClean="0"/>
              <a:t>Expected time commitment</a:t>
            </a:r>
          </a:p>
          <a:p>
            <a:pPr marL="630238" lvl="1" indent="-342900">
              <a:buFont typeface="+mj-lt"/>
              <a:buAutoNum type="alphaUcPeriod"/>
            </a:pPr>
            <a:r>
              <a:rPr lang="en-US" sz="1800" dirty="0" smtClean="0"/>
              <a:t>Anticipated involvement of students or other University employees</a:t>
            </a:r>
          </a:p>
          <a:p>
            <a:pPr marL="630238" lvl="1" indent="-342900">
              <a:buFont typeface="+mj-lt"/>
              <a:buAutoNum type="alphaUcPeriod"/>
            </a:pPr>
            <a:r>
              <a:rPr lang="en-US" sz="1800" dirty="0" smtClean="0"/>
              <a:t>Anticipated desire to use University resources, possible technical testing or facilities use agreement</a:t>
            </a:r>
          </a:p>
          <a:p>
            <a:pPr marL="630238" lvl="1" indent="-342900">
              <a:buFont typeface="+mj-lt"/>
              <a:buAutoNum type="alphaUcPeriod"/>
            </a:pPr>
            <a:r>
              <a:rPr lang="en-US" sz="1800" dirty="0" smtClean="0"/>
              <a:t>Anticipated sponsored activity between the University and the company</a:t>
            </a:r>
          </a:p>
          <a:p>
            <a:pPr marL="630238" lvl="1" indent="-342900">
              <a:buFont typeface="+mj-lt"/>
              <a:buAutoNum type="alphaUcPeriod"/>
            </a:pPr>
            <a:r>
              <a:rPr lang="en-US" sz="1800" dirty="0" smtClean="0"/>
              <a:t>Relationship between the employee’s university responsibilities and the outside activity</a:t>
            </a:r>
          </a:p>
          <a:p>
            <a:pPr marL="630238" lvl="1" indent="-342900">
              <a:buFont typeface="+mj-lt"/>
              <a:buAutoNum type="alphaUcPeriod"/>
            </a:pPr>
            <a:r>
              <a:rPr lang="en-US" sz="1800" i="1" dirty="0" smtClean="0"/>
              <a:t>Any current or potential future sponsored funding from the Public Health Service</a:t>
            </a:r>
          </a:p>
          <a:p>
            <a:pPr marL="630238" lvl="1" indent="-342900">
              <a:buFont typeface="+mj-lt"/>
              <a:buAutoNum type="alphaUcPeriod"/>
            </a:pPr>
            <a:r>
              <a:rPr lang="en-US" sz="1800" dirty="0" smtClean="0"/>
              <a:t>Any concerns the employee may have</a:t>
            </a:r>
          </a:p>
          <a:p>
            <a:endParaRPr lang="en-US" dirty="0"/>
          </a:p>
        </p:txBody>
      </p:sp>
    </p:spTree>
    <p:extLst>
      <p:ext uri="{BB962C8B-B14F-4D97-AF65-F5344CB8AC3E}">
        <p14:creationId xmlns:p14="http://schemas.microsoft.com/office/powerpoint/2010/main" val="27908241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Climb the gumdrop mountains - Draft a plan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800" dirty="0" smtClean="0"/>
              <a:t>Business staff in the unit draft the </a:t>
            </a:r>
            <a:r>
              <a:rPr lang="en-US" sz="2800" dirty="0" smtClean="0"/>
              <a:t>Conflict Management Plan</a:t>
            </a:r>
            <a:r>
              <a:rPr lang="en-US" sz="2800" dirty="0" smtClean="0"/>
              <a:t>, with the assistance of the COI Office.</a:t>
            </a:r>
          </a:p>
          <a:p>
            <a:pPr>
              <a:buFont typeface="Arial" panose="020B0604020202020204" pitchFamily="34" charset="0"/>
              <a:buChar char="•"/>
            </a:pPr>
            <a:r>
              <a:rPr lang="en-US" sz="2800" dirty="0" smtClean="0"/>
              <a:t>A template is available</a:t>
            </a:r>
          </a:p>
          <a:p>
            <a:pPr>
              <a:buFont typeface="Arial" panose="020B0604020202020204" pitchFamily="34" charset="0"/>
              <a:buChar char="•"/>
            </a:pPr>
            <a:r>
              <a:rPr lang="en-US" sz="2800" dirty="0" smtClean="0"/>
              <a:t>A questionnaire to collect information on the activity is in preparation</a:t>
            </a:r>
            <a:endParaRPr lang="en-US" sz="2800" dirty="0"/>
          </a:p>
          <a:p>
            <a:pPr marL="0" indent="0"/>
            <a:endParaRPr lang="en-US" sz="2000" dirty="0" smtClean="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57373" y="3121888"/>
            <a:ext cx="2734627" cy="19354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511778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Sections of a typical conflict management plan</a:t>
            </a:r>
            <a:endParaRPr lang="en-US" dirty="0"/>
          </a:p>
        </p:txBody>
      </p:sp>
      <p:sp>
        <p:nvSpPr>
          <p:cNvPr id="3" name="Content Placeholder 2"/>
          <p:cNvSpPr>
            <a:spLocks noGrp="1"/>
          </p:cNvSpPr>
          <p:nvPr>
            <p:ph idx="1"/>
          </p:nvPr>
        </p:nvSpPr>
        <p:spPr/>
        <p:txBody>
          <a:bodyPr/>
          <a:lstStyle/>
          <a:p>
            <a:pPr>
              <a:buFont typeface="+mj-lt"/>
              <a:buAutoNum type="arabicPeriod"/>
            </a:pPr>
            <a:r>
              <a:rPr lang="en-US" sz="1800" dirty="0" smtClean="0"/>
              <a:t>Background</a:t>
            </a:r>
          </a:p>
          <a:p>
            <a:pPr>
              <a:buFont typeface="+mj-lt"/>
              <a:buAutoNum type="arabicPeriod"/>
            </a:pPr>
            <a:r>
              <a:rPr lang="en-US" sz="1800" dirty="0" smtClean="0"/>
              <a:t>Management of Employee Conflict of Commitment</a:t>
            </a:r>
          </a:p>
          <a:p>
            <a:pPr>
              <a:buFont typeface="+mj-lt"/>
              <a:buAutoNum type="arabicPeriod"/>
            </a:pPr>
            <a:r>
              <a:rPr lang="en-US" sz="1800" dirty="0" smtClean="0"/>
              <a:t>Managing Conflicts of Interest Concerning Involvement of Other University Personnel</a:t>
            </a:r>
          </a:p>
          <a:p>
            <a:pPr>
              <a:buFont typeface="+mj-lt"/>
              <a:buAutoNum type="arabicPeriod"/>
            </a:pPr>
            <a:r>
              <a:rPr lang="en-US" sz="1800" dirty="0" smtClean="0"/>
              <a:t>Relationship between the Outside Activity and the Employee’s University Responsibilities</a:t>
            </a:r>
          </a:p>
          <a:p>
            <a:pPr>
              <a:buFont typeface="+mj-lt"/>
              <a:buAutoNum type="arabicPeriod"/>
            </a:pPr>
            <a:r>
              <a:rPr lang="en-US" sz="1800" dirty="0" smtClean="0"/>
              <a:t>Management  of Conflicts of Interest Concerning Use of University Resources or Intellectual Property</a:t>
            </a:r>
          </a:p>
          <a:p>
            <a:pPr>
              <a:buFont typeface="+mj-lt"/>
              <a:buAutoNum type="arabicPeriod"/>
            </a:pPr>
            <a:r>
              <a:rPr lang="en-US" sz="1800" dirty="0" smtClean="0"/>
              <a:t>Management of Conflicts of Interest Relating to Human Subjects Research (when applicable)</a:t>
            </a:r>
          </a:p>
          <a:p>
            <a:pPr>
              <a:buFont typeface="+mj-lt"/>
              <a:buAutoNum type="arabicPeriod"/>
            </a:pPr>
            <a:r>
              <a:rPr lang="en-US" sz="1800" dirty="0" smtClean="0"/>
              <a:t>Review  cycle and Reporting</a:t>
            </a:r>
          </a:p>
          <a:p>
            <a:pPr>
              <a:buFont typeface="+mj-lt"/>
              <a:buAutoNum type="arabicPeriod"/>
            </a:pPr>
            <a:r>
              <a:rPr lang="en-US" sz="1800" dirty="0" smtClean="0"/>
              <a:t>Attachments</a:t>
            </a:r>
          </a:p>
          <a:p>
            <a:pPr>
              <a:buFont typeface="+mj-lt"/>
              <a:buAutoNum type="arabicPeriod"/>
            </a:pPr>
            <a:r>
              <a:rPr lang="en-US" sz="1800" dirty="0" smtClean="0"/>
              <a:t>Signatures of Approval (Employee, UEO(s), Dean(s), Institute Director (if applicable), members of the Management Oversight Committee, OVCR)</a:t>
            </a:r>
            <a:endParaRPr lang="en-US" sz="1800" dirty="0"/>
          </a:p>
        </p:txBody>
      </p:sp>
    </p:spTree>
    <p:extLst>
      <p:ext uri="{BB962C8B-B14F-4D97-AF65-F5344CB8AC3E}">
        <p14:creationId xmlns:p14="http://schemas.microsoft.com/office/powerpoint/2010/main" val="9030853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mechanisms that may be included in plan </a:t>
            </a:r>
            <a:endParaRPr lang="en-US" dirty="0"/>
          </a:p>
        </p:txBody>
      </p:sp>
      <p:sp>
        <p:nvSpPr>
          <p:cNvPr id="3" name="Content Placeholder 2"/>
          <p:cNvSpPr>
            <a:spLocks noGrp="1"/>
          </p:cNvSpPr>
          <p:nvPr>
            <p:ph idx="1"/>
          </p:nvPr>
        </p:nvSpPr>
        <p:spPr/>
        <p:txBody>
          <a:bodyPr/>
          <a:lstStyle/>
          <a:p>
            <a:pPr>
              <a:buFont typeface="+mj-lt"/>
              <a:buAutoNum type="arabicPeriod"/>
            </a:pPr>
            <a:r>
              <a:rPr lang="en-US" sz="2000" dirty="0" smtClean="0"/>
              <a:t>Disclosure</a:t>
            </a:r>
          </a:p>
          <a:p>
            <a:pPr>
              <a:buFont typeface="+mj-lt"/>
              <a:buAutoNum type="arabicPeriod"/>
            </a:pPr>
            <a:r>
              <a:rPr lang="en-US" sz="2000" dirty="0" smtClean="0"/>
              <a:t>Monitoring </a:t>
            </a:r>
          </a:p>
          <a:p>
            <a:pPr>
              <a:buFont typeface="+mj-lt"/>
              <a:buAutoNum type="arabicPeriod"/>
            </a:pPr>
            <a:r>
              <a:rPr lang="en-US" sz="2000" dirty="0" smtClean="0"/>
              <a:t>Oversight committees or review panels – consider frequency of meetings</a:t>
            </a:r>
          </a:p>
          <a:p>
            <a:pPr>
              <a:buFont typeface="+mj-lt"/>
              <a:buAutoNum type="arabicPeriod"/>
            </a:pPr>
            <a:r>
              <a:rPr lang="en-US" sz="2000" dirty="0" smtClean="0"/>
              <a:t>Disclosure in publications and presentation</a:t>
            </a:r>
          </a:p>
          <a:p>
            <a:pPr>
              <a:buFont typeface="+mj-lt"/>
              <a:buAutoNum type="arabicPeriod"/>
            </a:pPr>
            <a:r>
              <a:rPr lang="en-US" sz="2000" dirty="0" smtClean="0"/>
              <a:t>Pre-review of publications and presentations</a:t>
            </a:r>
          </a:p>
          <a:p>
            <a:pPr>
              <a:buFont typeface="+mj-lt"/>
              <a:buAutoNum type="arabicPeriod"/>
            </a:pPr>
            <a:r>
              <a:rPr lang="en-US" sz="2000" dirty="0" smtClean="0"/>
              <a:t>Recusal from decisions</a:t>
            </a:r>
          </a:p>
          <a:p>
            <a:pPr>
              <a:buFont typeface="+mj-lt"/>
              <a:buAutoNum type="arabicPeriod"/>
            </a:pPr>
            <a:r>
              <a:rPr lang="en-US" sz="2000" dirty="0" smtClean="0"/>
              <a:t>Divesting financial interests</a:t>
            </a:r>
          </a:p>
          <a:p>
            <a:pPr>
              <a:buFont typeface="+mj-lt"/>
              <a:buAutoNum type="arabicPeriod"/>
            </a:pPr>
            <a:r>
              <a:rPr lang="en-US" sz="2000" dirty="0" smtClean="0"/>
              <a:t>Leave of absence or reduction in appointment</a:t>
            </a:r>
          </a:p>
          <a:p>
            <a:pPr marL="0" indent="0"/>
            <a:r>
              <a:rPr lang="en-US" sz="2000" dirty="0" smtClean="0"/>
              <a:t>	</a:t>
            </a:r>
            <a:r>
              <a:rPr lang="en-US" sz="2000" i="1" dirty="0" smtClean="0"/>
              <a:t>Or you can be creative….</a:t>
            </a:r>
            <a:endParaRPr lang="en-US" sz="2000" dirty="0" smtClean="0"/>
          </a:p>
        </p:txBody>
      </p:sp>
    </p:spTree>
    <p:extLst>
      <p:ext uri="{BB962C8B-B14F-4D97-AF65-F5344CB8AC3E}">
        <p14:creationId xmlns:p14="http://schemas.microsoft.com/office/powerpoint/2010/main" val="26190332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management mechanisms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Special attention to students and employees involved in the outside activity – communication with OVCR to ensure that they have a contact outside the unit in case of problems or concerns</a:t>
            </a:r>
          </a:p>
          <a:p>
            <a:pPr>
              <a:buFont typeface="Arial" panose="020B0604020202020204" pitchFamily="34" charset="0"/>
              <a:buChar char="•"/>
            </a:pPr>
            <a:r>
              <a:rPr lang="en-US" sz="2000" dirty="0" smtClean="0"/>
              <a:t>If students are involved in the outside activity and also enrolled in a course taught by the employee, special oversight of grading should be implemented</a:t>
            </a:r>
          </a:p>
          <a:p>
            <a:pPr>
              <a:buFont typeface="Arial" panose="020B0604020202020204" pitchFamily="34" charset="0"/>
              <a:buChar char="•"/>
            </a:pPr>
            <a:r>
              <a:rPr lang="en-US" sz="2000" dirty="0" smtClean="0"/>
              <a:t>Other university staff should not be involved in scheduling meetings, making copies, processing orders, answering phone calls, etc. regarding the outside activity</a:t>
            </a:r>
          </a:p>
          <a:p>
            <a:pPr>
              <a:buFont typeface="Arial" panose="020B0604020202020204" pitchFamily="34" charset="0"/>
              <a:buChar char="•"/>
            </a:pPr>
            <a:r>
              <a:rPr lang="en-US" sz="2000" dirty="0" smtClean="0"/>
              <a:t>If family members are involved in sponsored projects, ensure that this is in compliance with the </a:t>
            </a:r>
            <a:r>
              <a:rPr lang="en-US" sz="2000" i="1" dirty="0" smtClean="0"/>
              <a:t>Policy on Employment of Relatives </a:t>
            </a:r>
            <a:r>
              <a:rPr lang="en-US" sz="2000" dirty="0" smtClean="0"/>
              <a:t> and that appropriate oversight is in place</a:t>
            </a:r>
          </a:p>
          <a:p>
            <a:pPr>
              <a:buFont typeface="Arial" panose="020B0604020202020204" pitchFamily="34" charset="0"/>
              <a:buChar char="•"/>
            </a:pPr>
            <a:r>
              <a:rPr lang="en-US" sz="2000" dirty="0" smtClean="0"/>
              <a:t>Travel associated with the outside activity should be clearly separated from travel associated with University responsibilities</a:t>
            </a:r>
            <a:endParaRPr lang="en-US" sz="2000" dirty="0"/>
          </a:p>
        </p:txBody>
      </p:sp>
    </p:spTree>
    <p:extLst>
      <p:ext uri="{BB962C8B-B14F-4D97-AF65-F5344CB8AC3E}">
        <p14:creationId xmlns:p14="http://schemas.microsoft.com/office/powerpoint/2010/main" val="5878283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Steps – Watch out for the Molasses Swamp*	</a:t>
            </a:r>
            <a:endParaRPr lang="en-US" dirty="0"/>
          </a:p>
        </p:txBody>
      </p:sp>
      <p:sp>
        <p:nvSpPr>
          <p:cNvPr id="3" name="Content Placeholder 2"/>
          <p:cNvSpPr>
            <a:spLocks noGrp="1"/>
          </p:cNvSpPr>
          <p:nvPr>
            <p:ph idx="1"/>
          </p:nvPr>
        </p:nvSpPr>
        <p:spPr/>
        <p:txBody>
          <a:bodyPr/>
          <a:lstStyle/>
          <a:p>
            <a:pPr>
              <a:buFont typeface="+mj-lt"/>
              <a:buAutoNum type="arabicPeriod" startAt="7"/>
            </a:pPr>
            <a:r>
              <a:rPr lang="en-US" sz="2000" dirty="0" smtClean="0"/>
              <a:t>Management Oversight Committee and UEO meet with the employee and review the plan</a:t>
            </a:r>
          </a:p>
          <a:p>
            <a:pPr>
              <a:buFont typeface="+mj-lt"/>
              <a:buAutoNum type="arabicPeriod" startAt="7"/>
            </a:pPr>
            <a:r>
              <a:rPr lang="en-US" sz="2000" dirty="0" smtClean="0"/>
              <a:t>*Obtain signatures of approval – electronic signatures are OK</a:t>
            </a:r>
          </a:p>
          <a:p>
            <a:pPr>
              <a:buFont typeface="+mj-lt"/>
              <a:buAutoNum type="arabicPeriod" startAt="7"/>
            </a:pPr>
            <a:r>
              <a:rPr lang="en-US" sz="2000" dirty="0" smtClean="0"/>
              <a:t>OVCR signs off last</a:t>
            </a:r>
          </a:p>
          <a:p>
            <a:pPr>
              <a:buFont typeface="+mj-lt"/>
              <a:buAutoNum type="arabicPeriod" startAt="7"/>
            </a:pPr>
            <a:r>
              <a:rPr lang="en-US" sz="2000" dirty="0" smtClean="0"/>
              <a:t>OVCR distributes copies of the plan to</a:t>
            </a:r>
          </a:p>
          <a:p>
            <a:pPr marL="630238" lvl="1" indent="-342900">
              <a:buFont typeface="+mj-lt"/>
              <a:buAutoNum type="alphaUcPeriod"/>
            </a:pPr>
            <a:r>
              <a:rPr lang="en-US" sz="2000" dirty="0" smtClean="0"/>
              <a:t>All signatories</a:t>
            </a:r>
          </a:p>
          <a:p>
            <a:pPr marL="630238" lvl="1" indent="-342900">
              <a:buFont typeface="+mj-lt"/>
              <a:buAutoNum type="alphaUcPeriod"/>
            </a:pPr>
            <a:r>
              <a:rPr lang="en-US" sz="2000" dirty="0" smtClean="0"/>
              <a:t>OSP</a:t>
            </a:r>
          </a:p>
          <a:p>
            <a:pPr marL="630238" lvl="1" indent="-342900">
              <a:buFont typeface="+mj-lt"/>
              <a:buAutoNum type="alphaUcPeriod"/>
            </a:pPr>
            <a:r>
              <a:rPr lang="en-US" sz="2000" dirty="0" smtClean="0"/>
              <a:t>OTM</a:t>
            </a:r>
          </a:p>
          <a:p>
            <a:pPr marL="630238" lvl="1" indent="-342900">
              <a:buFont typeface="+mj-lt"/>
              <a:buAutoNum type="alphaUcPeriod"/>
            </a:pPr>
            <a:r>
              <a:rPr lang="en-US" sz="2000" dirty="0" smtClean="0"/>
              <a:t>Purchasing</a:t>
            </a:r>
          </a:p>
          <a:p>
            <a:pPr marL="630238" lvl="1" indent="-342900">
              <a:buFont typeface="+mj-lt"/>
              <a:buAutoNum type="alphaUcPeriod"/>
            </a:pPr>
            <a:r>
              <a:rPr lang="en-US" sz="2000" dirty="0" smtClean="0"/>
              <a:t>Others as needed</a:t>
            </a:r>
          </a:p>
          <a:p>
            <a:pPr>
              <a:buFont typeface="+mj-lt"/>
              <a:buAutoNum type="arabicPeriod" startAt="7"/>
            </a:pPr>
            <a:r>
              <a:rPr lang="en-US" sz="2000" dirty="0"/>
              <a:t> </a:t>
            </a:r>
            <a:r>
              <a:rPr lang="en-US" sz="2000" dirty="0" smtClean="0"/>
              <a:t>Revise the Plan when significant changes in activity occur</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67118" y="2435406"/>
            <a:ext cx="2162175" cy="1543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61728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 relationships </a:t>
            </a:r>
            <a:endParaRPr lang="en-US" dirty="0"/>
          </a:p>
        </p:txBody>
      </p:sp>
      <p:sp>
        <p:nvSpPr>
          <p:cNvPr id="3" name="Content Placeholder 2"/>
          <p:cNvSpPr>
            <a:spLocks noGrp="1"/>
          </p:cNvSpPr>
          <p:nvPr>
            <p:ph idx="1"/>
          </p:nvPr>
        </p:nvSpPr>
        <p:spPr/>
        <p:txBody>
          <a:bodyPr/>
          <a:lstStyle/>
          <a:p>
            <a:pPr marL="0" indent="0"/>
            <a:r>
              <a:rPr lang="en-US" sz="2400" dirty="0" smtClean="0"/>
              <a:t>Outside activities are often beneficial, and we work hard on conflict management, but remember – if the </a:t>
            </a:r>
            <a:r>
              <a:rPr lang="en-US" sz="2400" dirty="0" smtClean="0"/>
              <a:t>Conflict Management </a:t>
            </a:r>
            <a:r>
              <a:rPr lang="en-US" sz="2400" dirty="0"/>
              <a:t>P</a:t>
            </a:r>
            <a:r>
              <a:rPr lang="en-US" sz="2400" dirty="0" smtClean="0"/>
              <a:t>lan </a:t>
            </a:r>
            <a:r>
              <a:rPr lang="en-US" sz="2400" dirty="0" smtClean="0"/>
              <a:t>is too complex, it may not be feasible – the plan has to be followed, not just written down.</a:t>
            </a:r>
          </a:p>
          <a:p>
            <a:pPr marL="0" indent="0"/>
            <a:endParaRPr lang="en-US" sz="2400" dirty="0" smtClean="0"/>
          </a:p>
        </p:txBody>
      </p:sp>
    </p:spTree>
    <p:extLst>
      <p:ext uri="{BB962C8B-B14F-4D97-AF65-F5344CB8AC3E}">
        <p14:creationId xmlns:p14="http://schemas.microsoft.com/office/powerpoint/2010/main" val="2855777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p:txBody>
          <a:bodyPr/>
          <a:lstStyle/>
          <a:p>
            <a:pPr marL="457200" indent="-457200">
              <a:buFont typeface="Arial" panose="020B0604020202020204" pitchFamily="34" charset="0"/>
              <a:buChar char="•"/>
            </a:pPr>
            <a:r>
              <a:rPr lang="en-US" dirty="0" smtClean="0"/>
              <a:t>Navigate the Peppermint Forest</a:t>
            </a:r>
          </a:p>
          <a:p>
            <a:pPr marL="457200" indent="-457200">
              <a:buFont typeface="Arial" panose="020B0604020202020204" pitchFamily="34" charset="0"/>
              <a:buChar char="•"/>
            </a:pPr>
            <a:r>
              <a:rPr lang="en-US" dirty="0" smtClean="0"/>
              <a:t>Climb the Gumdrop Mountains</a:t>
            </a:r>
          </a:p>
          <a:p>
            <a:pPr marL="457200" indent="-457200">
              <a:buFont typeface="Arial" panose="020B0604020202020204" pitchFamily="34" charset="0"/>
              <a:buChar char="•"/>
            </a:pPr>
            <a:r>
              <a:rPr lang="en-US" dirty="0" smtClean="0"/>
              <a:t>Identify  </a:t>
            </a:r>
            <a:r>
              <a:rPr lang="en-US" dirty="0"/>
              <a:t>the Molasses Swamp</a:t>
            </a:r>
          </a:p>
          <a:p>
            <a:pPr marL="457200" indent="-457200">
              <a:buFont typeface="Arial" panose="020B0604020202020204" pitchFamily="34" charset="0"/>
              <a:buChar char="•"/>
            </a:pPr>
            <a:endParaRPr lang="en-US" dirty="0"/>
          </a:p>
        </p:txBody>
      </p:sp>
      <p:sp>
        <p:nvSpPr>
          <p:cNvPr id="2" name="Title 1"/>
          <p:cNvSpPr>
            <a:spLocks noGrp="1"/>
          </p:cNvSpPr>
          <p:nvPr>
            <p:ph type="title"/>
          </p:nvPr>
        </p:nvSpPr>
        <p:spPr/>
        <p:txBody>
          <a:bodyPr/>
          <a:lstStyle/>
          <a:p>
            <a:r>
              <a:rPr lang="en-US" dirty="0" smtClean="0"/>
              <a:t>Can </a:t>
            </a:r>
            <a:r>
              <a:rPr lang="en-US" dirty="0" err="1" smtClean="0"/>
              <a:t>Candyland</a:t>
            </a:r>
            <a:r>
              <a:rPr lang="en-US" dirty="0" smtClean="0"/>
              <a:t> help with conflict management?</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5593" y="1125992"/>
            <a:ext cx="4502876" cy="3347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714096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employees from one unit involved in activity</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800" dirty="0" smtClean="0"/>
              <a:t>UEO </a:t>
            </a:r>
            <a:r>
              <a:rPr lang="en-US" sz="2800" dirty="0" smtClean="0"/>
              <a:t>determines </a:t>
            </a:r>
            <a:r>
              <a:rPr lang="en-US" sz="2800" dirty="0" smtClean="0"/>
              <a:t>whether to have a single </a:t>
            </a:r>
            <a:r>
              <a:rPr lang="en-US" sz="2800" dirty="0" smtClean="0"/>
              <a:t>Conflict Management </a:t>
            </a:r>
            <a:r>
              <a:rPr lang="en-US" sz="2800" dirty="0"/>
              <a:t>P</a:t>
            </a:r>
            <a:r>
              <a:rPr lang="en-US" sz="2800" dirty="0" smtClean="0"/>
              <a:t>lan </a:t>
            </a:r>
            <a:r>
              <a:rPr lang="en-US" sz="2800" dirty="0" smtClean="0"/>
              <a:t>for the activity OR a </a:t>
            </a:r>
            <a:r>
              <a:rPr lang="en-US" sz="2800" dirty="0" smtClean="0"/>
              <a:t>plan </a:t>
            </a:r>
            <a:r>
              <a:rPr lang="en-US" sz="2800" dirty="0" smtClean="0"/>
              <a:t>for each individual</a:t>
            </a:r>
          </a:p>
          <a:p>
            <a:pPr>
              <a:buFont typeface="Arial" panose="020B0604020202020204" pitchFamily="34" charset="0"/>
              <a:buChar char="•"/>
            </a:pPr>
            <a:r>
              <a:rPr lang="en-US" sz="2800" dirty="0" smtClean="0"/>
              <a:t>Separate plans for faculty and academic professionals may be advisable</a:t>
            </a:r>
          </a:p>
          <a:p>
            <a:pPr>
              <a:buFont typeface="Arial" panose="020B0604020202020204" pitchFamily="34" charset="0"/>
              <a:buChar char="•"/>
            </a:pPr>
            <a:r>
              <a:rPr lang="en-US" sz="2800" dirty="0" smtClean="0"/>
              <a:t>Company business should be conducted </a:t>
            </a:r>
            <a:r>
              <a:rPr lang="en-US" sz="2800" u="sng" dirty="0" smtClean="0"/>
              <a:t>outside</a:t>
            </a:r>
            <a:r>
              <a:rPr lang="en-US" sz="2800" dirty="0" smtClean="0"/>
              <a:t> the workplace</a:t>
            </a:r>
          </a:p>
          <a:p>
            <a:pPr lvl="2">
              <a:buFont typeface="Arial" panose="020B0604020202020204" pitchFamily="34" charset="0"/>
              <a:buChar char="•"/>
            </a:pPr>
            <a:r>
              <a:rPr lang="en-US" sz="2800" dirty="0" smtClean="0"/>
              <a:t>Plan may specify that discussions be scheduled offsite</a:t>
            </a:r>
          </a:p>
          <a:p>
            <a:pPr lvl="2">
              <a:buFont typeface="Arial" panose="020B0604020202020204" pitchFamily="34" charset="0"/>
              <a:buChar char="•"/>
            </a:pPr>
            <a:r>
              <a:rPr lang="en-US" sz="2800" dirty="0" smtClean="0"/>
              <a:t>Other university staff should not be involved in scheduling meetings, making copies, answering phone calls, etc.</a:t>
            </a:r>
          </a:p>
        </p:txBody>
      </p:sp>
    </p:spTree>
    <p:extLst>
      <p:ext uri="{BB962C8B-B14F-4D97-AF65-F5344CB8AC3E}">
        <p14:creationId xmlns:p14="http://schemas.microsoft.com/office/powerpoint/2010/main" val="34403241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employees from different units</a:t>
            </a:r>
            <a:endParaRPr lang="en-US" dirty="0"/>
          </a:p>
        </p:txBody>
      </p:sp>
      <p:sp>
        <p:nvSpPr>
          <p:cNvPr id="3" name="Content Placeholder 2"/>
          <p:cNvSpPr>
            <a:spLocks noGrp="1"/>
          </p:cNvSpPr>
          <p:nvPr>
            <p:ph idx="1"/>
          </p:nvPr>
        </p:nvSpPr>
        <p:spPr/>
        <p:txBody>
          <a:bodyPr/>
          <a:lstStyle/>
          <a:p>
            <a:pPr lvl="1">
              <a:buFont typeface="Arial" panose="020B0604020202020204" pitchFamily="34" charset="0"/>
              <a:buChar char="•"/>
            </a:pPr>
            <a:r>
              <a:rPr lang="en-US" sz="2400" dirty="0" smtClean="0"/>
              <a:t>Consult the UEOs to determine </a:t>
            </a:r>
          </a:p>
          <a:p>
            <a:pPr lvl="2">
              <a:buFont typeface="Arial" panose="020B0604020202020204" pitchFamily="34" charset="0"/>
              <a:buChar char="•"/>
            </a:pPr>
            <a:r>
              <a:rPr lang="en-US" sz="2400" dirty="0"/>
              <a:t>T</a:t>
            </a:r>
            <a:r>
              <a:rPr lang="en-US" sz="2400" dirty="0" smtClean="0"/>
              <a:t>he best home unit for the </a:t>
            </a:r>
            <a:r>
              <a:rPr lang="en-US" sz="2400" dirty="0" smtClean="0"/>
              <a:t>Conflict </a:t>
            </a:r>
            <a:r>
              <a:rPr lang="en-US" sz="2400" dirty="0"/>
              <a:t>M</a:t>
            </a:r>
            <a:r>
              <a:rPr lang="en-US" sz="2400" dirty="0" smtClean="0"/>
              <a:t>anagement </a:t>
            </a:r>
            <a:r>
              <a:rPr lang="en-US" sz="2400" dirty="0"/>
              <a:t>P</a:t>
            </a:r>
            <a:r>
              <a:rPr lang="en-US" sz="2400" dirty="0" smtClean="0"/>
              <a:t>lan</a:t>
            </a:r>
            <a:endParaRPr lang="en-US" sz="2400" dirty="0" smtClean="0"/>
          </a:p>
          <a:p>
            <a:pPr lvl="2">
              <a:buFont typeface="Arial" panose="020B0604020202020204" pitchFamily="34" charset="0"/>
              <a:buChar char="•"/>
            </a:pPr>
            <a:r>
              <a:rPr lang="en-US" sz="2400" dirty="0" smtClean="0"/>
              <a:t>One </a:t>
            </a:r>
            <a:r>
              <a:rPr lang="en-US" sz="2400" dirty="0" smtClean="0"/>
              <a:t>Conflict </a:t>
            </a:r>
            <a:r>
              <a:rPr lang="en-US" sz="2400" dirty="0"/>
              <a:t>M</a:t>
            </a:r>
            <a:r>
              <a:rPr lang="en-US" sz="2400" dirty="0" smtClean="0"/>
              <a:t>anagement Plan </a:t>
            </a:r>
            <a:r>
              <a:rPr lang="en-US" sz="2400" dirty="0" smtClean="0"/>
              <a:t>for the activity, or one plan per employee?</a:t>
            </a:r>
          </a:p>
          <a:p>
            <a:pPr lvl="2">
              <a:buFont typeface="Arial" panose="020B0604020202020204" pitchFamily="34" charset="0"/>
              <a:buChar char="•"/>
            </a:pPr>
            <a:r>
              <a:rPr lang="en-US" sz="2400" dirty="0" smtClean="0"/>
              <a:t>A common committee for all participants, or separate committees? </a:t>
            </a:r>
          </a:p>
          <a:p>
            <a:pPr lvl="1">
              <a:buFont typeface="Arial" panose="020B0604020202020204" pitchFamily="34" charset="0"/>
              <a:buChar char="•"/>
            </a:pPr>
            <a:r>
              <a:rPr lang="en-US" sz="2400" dirty="0" smtClean="0"/>
              <a:t>Separate </a:t>
            </a:r>
            <a:r>
              <a:rPr lang="en-US" sz="2400" dirty="0"/>
              <a:t>plans for faculty and academic professionals may be </a:t>
            </a:r>
            <a:r>
              <a:rPr lang="en-US" sz="2400" dirty="0" smtClean="0"/>
              <a:t>advisable</a:t>
            </a:r>
          </a:p>
          <a:p>
            <a:pPr lvl="2">
              <a:buFont typeface="Arial" panose="020B0604020202020204" pitchFamily="34" charset="0"/>
              <a:buChar char="•"/>
            </a:pPr>
            <a:r>
              <a:rPr lang="en-US" sz="2400" dirty="0"/>
              <a:t>E</a:t>
            </a:r>
            <a:r>
              <a:rPr lang="en-US" sz="2400" dirty="0" smtClean="0"/>
              <a:t>xpectations are generally different</a:t>
            </a:r>
          </a:p>
          <a:p>
            <a:pPr lvl="2">
              <a:buFont typeface="Arial" panose="020B0604020202020204" pitchFamily="34" charset="0"/>
              <a:buChar char="•"/>
            </a:pPr>
            <a:r>
              <a:rPr lang="en-US" sz="2400" dirty="0" smtClean="0"/>
              <a:t>Management mechanisms may differ</a:t>
            </a:r>
          </a:p>
          <a:p>
            <a:pPr lvl="1">
              <a:buFont typeface="Arial" panose="020B0604020202020204" pitchFamily="34" charset="0"/>
              <a:buChar char="•"/>
            </a:pPr>
            <a:r>
              <a:rPr lang="en-US" sz="2400" dirty="0" smtClean="0"/>
              <a:t>Keep all UEOs and institute directors informed</a:t>
            </a:r>
          </a:p>
          <a:p>
            <a:pPr lvl="2">
              <a:buFont typeface="Arial" panose="020B0604020202020204" pitchFamily="34" charset="0"/>
              <a:buChar char="•"/>
            </a:pPr>
            <a:endParaRPr lang="en-US" sz="2400" dirty="0"/>
          </a:p>
          <a:p>
            <a:pPr lvl="3">
              <a:buFont typeface="Arial" panose="020B0604020202020204" pitchFamily="34" charset="0"/>
              <a:buChar char="•"/>
            </a:pPr>
            <a:endParaRPr lang="en-US" sz="2400" dirty="0" smtClean="0"/>
          </a:p>
          <a:p>
            <a:pPr lvl="2">
              <a:buFont typeface="Arial" panose="020B0604020202020204" pitchFamily="34" charset="0"/>
              <a:buChar char="•"/>
            </a:pPr>
            <a:endParaRPr lang="en-US" sz="2400" dirty="0" smtClean="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36158735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the employee heads an institute or laboratory?</a:t>
            </a:r>
            <a:endParaRPr lang="en-US" dirty="0"/>
          </a:p>
        </p:txBody>
      </p:sp>
      <p:sp>
        <p:nvSpPr>
          <p:cNvPr id="3" name="Content Placeholder 2"/>
          <p:cNvSpPr>
            <a:spLocks noGrp="1"/>
          </p:cNvSpPr>
          <p:nvPr>
            <p:ph idx="1"/>
          </p:nvPr>
        </p:nvSpPr>
        <p:spPr>
          <a:xfrm>
            <a:off x="1096963" y="962978"/>
            <a:ext cx="10028237" cy="3579812"/>
          </a:xfrm>
        </p:spPr>
        <p:txBody>
          <a:bodyPr/>
          <a:lstStyle/>
          <a:p>
            <a:pPr>
              <a:buFont typeface="Arial" panose="020B0604020202020204" pitchFamily="34" charset="0"/>
              <a:buChar char="•"/>
            </a:pPr>
            <a:r>
              <a:rPr lang="en-US" sz="2800" dirty="0" smtClean="0"/>
              <a:t>If the employee is the head of a research institute reporting to a Dean, Vice Chancellor, or Provost,  then the conflict management  should be developed in consultation with </a:t>
            </a:r>
            <a:r>
              <a:rPr lang="en-US" sz="2800" dirty="0" smtClean="0"/>
              <a:t>the </a:t>
            </a:r>
            <a:r>
              <a:rPr lang="en-US" sz="2800" dirty="0" smtClean="0"/>
              <a:t>Dean, VC, or Provost.</a:t>
            </a:r>
          </a:p>
          <a:p>
            <a:pPr>
              <a:buFont typeface="Arial" panose="020B0604020202020204" pitchFamily="34" charset="0"/>
              <a:buChar char="•"/>
            </a:pPr>
            <a:r>
              <a:rPr lang="en-US" sz="2800" dirty="0" smtClean="0"/>
              <a:t>Generally we would expect that the oversight committee would report to the Dean, VC or Provost</a:t>
            </a:r>
          </a:p>
          <a:p>
            <a:pPr>
              <a:buFont typeface="Arial" panose="020B0604020202020204" pitchFamily="34" charset="0"/>
              <a:buChar char="•"/>
            </a:pPr>
            <a:r>
              <a:rPr lang="en-US" sz="2800" dirty="0" smtClean="0"/>
              <a:t>The UEO(s) of the home unit(s) of the employee should approve the plan and be consulted as the plan is developed, informed of management oversight discussions, etc.</a:t>
            </a:r>
            <a:endParaRPr lang="en-US" sz="2800" dirty="0"/>
          </a:p>
        </p:txBody>
      </p:sp>
    </p:spTree>
    <p:extLst>
      <p:ext uri="{BB962C8B-B14F-4D97-AF65-F5344CB8AC3E}">
        <p14:creationId xmlns:p14="http://schemas.microsoft.com/office/powerpoint/2010/main" val="18022654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the </a:t>
            </a:r>
            <a:r>
              <a:rPr lang="en-US" dirty="0" err="1" smtClean="0"/>
              <a:t>ueo</a:t>
            </a:r>
            <a:r>
              <a:rPr lang="en-US" dirty="0" smtClean="0"/>
              <a:t> is conflicted?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400" dirty="0" smtClean="0"/>
              <a:t>The Conflict Management Plan may be</a:t>
            </a:r>
          </a:p>
          <a:p>
            <a:pPr lvl="2">
              <a:buFont typeface="Arial" panose="020B0604020202020204" pitchFamily="34" charset="0"/>
              <a:buChar char="•"/>
            </a:pPr>
            <a:r>
              <a:rPr lang="en-US" sz="2400" dirty="0" smtClean="0"/>
              <a:t>Administered by the College</a:t>
            </a:r>
          </a:p>
          <a:p>
            <a:pPr lvl="2">
              <a:buFont typeface="Arial" panose="020B0604020202020204" pitchFamily="34" charset="0"/>
              <a:buChar char="•"/>
            </a:pPr>
            <a:r>
              <a:rPr lang="en-US" sz="2400" dirty="0" smtClean="0"/>
              <a:t>Assigned by the College to another Unit to administer</a:t>
            </a:r>
            <a:endParaRPr lang="en-US" sz="2400" dirty="0"/>
          </a:p>
        </p:txBody>
      </p:sp>
    </p:spTree>
    <p:extLst>
      <p:ext uri="{BB962C8B-B14F-4D97-AF65-F5344CB8AC3E}">
        <p14:creationId xmlns:p14="http://schemas.microsoft.com/office/powerpoint/2010/main" val="3622786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the dean is conflicted?	</a:t>
            </a:r>
            <a:endParaRPr lang="en-US" dirty="0"/>
          </a:p>
        </p:txBody>
      </p:sp>
      <p:sp>
        <p:nvSpPr>
          <p:cNvPr id="3" name="Content Placeholder 2"/>
          <p:cNvSpPr>
            <a:spLocks noGrp="1"/>
          </p:cNvSpPr>
          <p:nvPr>
            <p:ph idx="1"/>
          </p:nvPr>
        </p:nvSpPr>
        <p:spPr/>
        <p:txBody>
          <a:bodyPr/>
          <a:lstStyle/>
          <a:p>
            <a:pPr marL="0" indent="0"/>
            <a:r>
              <a:rPr lang="en-US" sz="2400" dirty="0" smtClean="0"/>
              <a:t>Provost will work with the COI Office to develop  a conflict management strategy that does not involve the Dean.</a:t>
            </a:r>
          </a:p>
          <a:p>
            <a:pPr marL="0" indent="0"/>
            <a:endParaRPr lang="en-US" sz="2400" dirty="0"/>
          </a:p>
          <a:p>
            <a:pPr marL="0" indent="0"/>
            <a:r>
              <a:rPr lang="en-US" sz="2400" dirty="0" smtClean="0"/>
              <a:t>For example, a management oversight committee could be composed of a number of other Deans and/or very senior faculty.</a:t>
            </a:r>
            <a:endParaRPr lang="en-US" sz="2400" dirty="0"/>
          </a:p>
        </p:txBody>
      </p:sp>
    </p:spTree>
    <p:extLst>
      <p:ext uri="{BB962C8B-B14F-4D97-AF65-F5344CB8AC3E}">
        <p14:creationId xmlns:p14="http://schemas.microsoft.com/office/powerpoint/2010/main" val="27766999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Questions?</a:t>
            </a:r>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262111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fontAlgn="auto" hangingPunct="1">
              <a:spcAft>
                <a:spcPts val="0"/>
              </a:spcAft>
              <a:defRPr/>
            </a:pPr>
            <a:r>
              <a:rPr lang="en-US" altLang="en-US" dirty="0" smtClean="0"/>
              <a:t>OBJECTIVES</a:t>
            </a:r>
          </a:p>
        </p:txBody>
      </p:sp>
      <p:sp>
        <p:nvSpPr>
          <p:cNvPr id="3075" name="Content Placeholder 2"/>
          <p:cNvSpPr>
            <a:spLocks noGrp="1"/>
          </p:cNvSpPr>
          <p:nvPr>
            <p:ph idx="1"/>
          </p:nvPr>
        </p:nvSpPr>
        <p:spPr/>
        <p:txBody>
          <a:bodyPr/>
          <a:lstStyle/>
          <a:p>
            <a:pPr eaLnBrk="1" hangingPunct="1">
              <a:defRPr/>
            </a:pPr>
            <a:endParaRPr lang="en-US" altLang="en-US" dirty="0" smtClean="0"/>
          </a:p>
          <a:p>
            <a:pPr eaLnBrk="1" hangingPunct="1">
              <a:buFont typeface="Arial" panose="020B0604020202020204" pitchFamily="34" charset="0"/>
              <a:buChar char="•"/>
              <a:defRPr/>
            </a:pPr>
            <a:r>
              <a:rPr lang="en-US" altLang="en-US" sz="2800" dirty="0"/>
              <a:t>Understand various roles in conflict management</a:t>
            </a:r>
          </a:p>
          <a:p>
            <a:pPr eaLnBrk="1" hangingPunct="1">
              <a:buFont typeface="Arial" panose="020B0604020202020204" pitchFamily="34" charset="0"/>
              <a:buChar char="•"/>
              <a:defRPr/>
            </a:pPr>
            <a:r>
              <a:rPr lang="en-US" altLang="en-US" sz="2800" dirty="0" smtClean="0"/>
              <a:t>Recognition of situations where a </a:t>
            </a:r>
            <a:r>
              <a:rPr lang="en-US" altLang="en-US" sz="2800" dirty="0" smtClean="0"/>
              <a:t>Conflict </a:t>
            </a:r>
            <a:r>
              <a:rPr lang="en-US" altLang="en-US" sz="2800" dirty="0"/>
              <a:t>M</a:t>
            </a:r>
            <a:r>
              <a:rPr lang="en-US" altLang="en-US" sz="2800" dirty="0" smtClean="0"/>
              <a:t>anagement </a:t>
            </a:r>
            <a:r>
              <a:rPr lang="en-US" altLang="en-US" sz="2800" dirty="0"/>
              <a:t>P</a:t>
            </a:r>
            <a:r>
              <a:rPr lang="en-US" altLang="en-US" sz="2800" dirty="0" smtClean="0"/>
              <a:t>lan </a:t>
            </a:r>
            <a:r>
              <a:rPr lang="en-US" altLang="en-US" sz="2800" dirty="0" smtClean="0"/>
              <a:t>is needed</a:t>
            </a:r>
          </a:p>
          <a:p>
            <a:pPr eaLnBrk="1" hangingPunct="1">
              <a:buFont typeface="Arial" panose="020B0604020202020204" pitchFamily="34" charset="0"/>
              <a:buChar char="•"/>
              <a:defRPr/>
            </a:pPr>
            <a:r>
              <a:rPr lang="en-US" altLang="en-US" sz="2800" dirty="0" smtClean="0"/>
              <a:t>Learn about the components of a </a:t>
            </a:r>
            <a:r>
              <a:rPr lang="en-US" altLang="en-US" sz="2800" dirty="0" smtClean="0"/>
              <a:t>Conflict </a:t>
            </a:r>
            <a:r>
              <a:rPr lang="en-US" altLang="en-US" sz="2800" dirty="0"/>
              <a:t>M</a:t>
            </a:r>
            <a:r>
              <a:rPr lang="en-US" altLang="en-US" sz="2800" dirty="0" smtClean="0"/>
              <a:t>anagement </a:t>
            </a:r>
            <a:r>
              <a:rPr lang="en-US" altLang="en-US" sz="2800" dirty="0"/>
              <a:t>P</a:t>
            </a:r>
            <a:r>
              <a:rPr lang="en-US" altLang="en-US" sz="2800" dirty="0" smtClean="0"/>
              <a:t>lan</a:t>
            </a:r>
            <a:endParaRPr lang="en-US" altLang="en-US" sz="2800" dirty="0" smtClean="0"/>
          </a:p>
          <a:p>
            <a:pPr eaLnBrk="1" hangingPunct="1">
              <a:buFont typeface="Arial" panose="020B0604020202020204" pitchFamily="34" charset="0"/>
              <a:buChar char="•"/>
              <a:defRPr/>
            </a:pPr>
            <a:r>
              <a:rPr lang="en-US" altLang="en-US" sz="2800" dirty="0" smtClean="0"/>
              <a:t>Learn about mechanisms that can be used to manage apparent conflicts of interest and included in the </a:t>
            </a:r>
            <a:r>
              <a:rPr lang="en-US" altLang="en-US" sz="2800" dirty="0"/>
              <a:t>Conflict Management </a:t>
            </a:r>
            <a:r>
              <a:rPr lang="en-US" altLang="en-US" sz="2800" dirty="0" smtClean="0"/>
              <a:t>Plan</a:t>
            </a:r>
            <a:endParaRPr lang="en-US" altLang="en-US" sz="2800" dirty="0" smtClean="0"/>
          </a:p>
          <a:p>
            <a:pPr eaLnBrk="1" hangingPunct="1">
              <a:buFont typeface="Arial" panose="020B0604020202020204" pitchFamily="34" charset="0"/>
              <a:buChar char="•"/>
              <a:defRPr/>
            </a:pPr>
            <a:endParaRPr lang="en-US" altLang="en-US"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fontAlgn="auto" hangingPunct="1">
              <a:spcAft>
                <a:spcPts val="0"/>
              </a:spcAft>
              <a:defRPr/>
            </a:pPr>
            <a:r>
              <a:rPr lang="en-US" altLang="en-US" dirty="0" smtClean="0"/>
              <a:t>Where we are in the lifecycle</a:t>
            </a:r>
          </a:p>
        </p:txBody>
      </p:sp>
      <p:sp>
        <p:nvSpPr>
          <p:cNvPr id="5123" name="Content Placeholder 2"/>
          <p:cNvSpPr>
            <a:spLocks noGrp="1"/>
          </p:cNvSpPr>
          <p:nvPr>
            <p:ph idx="1"/>
          </p:nvPr>
        </p:nvSpPr>
        <p:spPr>
          <a:xfrm>
            <a:off x="677137" y="1201783"/>
            <a:ext cx="10421937" cy="4338638"/>
          </a:xfrm>
        </p:spPr>
        <p:txBody>
          <a:bodyPr rtlCol="0">
            <a:normAutofit/>
          </a:bodyPr>
          <a:lstStyle/>
          <a:p>
            <a:pPr eaLnBrk="1" fontAlgn="auto" hangingPunct="1">
              <a:spcAft>
                <a:spcPts val="0"/>
              </a:spcAft>
              <a:defRPr/>
            </a:pPr>
            <a:r>
              <a:rPr lang="en-US" altLang="en-US" sz="2400" dirty="0" smtClean="0"/>
              <a:t>Disclosure</a:t>
            </a:r>
          </a:p>
          <a:p>
            <a:pPr eaLnBrk="1" fontAlgn="auto" hangingPunct="1">
              <a:spcAft>
                <a:spcPts val="0"/>
              </a:spcAft>
              <a:defRPr/>
            </a:pPr>
            <a:r>
              <a:rPr lang="en-US" altLang="en-US" sz="2400" dirty="0"/>
              <a:t>p</a:t>
            </a:r>
            <a:r>
              <a:rPr lang="en-US" altLang="en-US" sz="2400" dirty="0" smtClean="0"/>
              <a:t>rocesses may </a:t>
            </a:r>
          </a:p>
          <a:p>
            <a:pPr eaLnBrk="1" fontAlgn="auto" hangingPunct="1">
              <a:spcAft>
                <a:spcPts val="0"/>
              </a:spcAft>
              <a:defRPr/>
            </a:pPr>
            <a:r>
              <a:rPr lang="en-US" altLang="en-US" sz="2400" dirty="0"/>
              <a:t>i</a:t>
            </a:r>
            <a:r>
              <a:rPr lang="en-US" altLang="en-US" sz="2400" dirty="0" smtClean="0"/>
              <a:t>dentify </a:t>
            </a:r>
          </a:p>
          <a:p>
            <a:pPr eaLnBrk="1" fontAlgn="auto" hangingPunct="1">
              <a:spcAft>
                <a:spcPts val="0"/>
              </a:spcAft>
              <a:defRPr/>
            </a:pPr>
            <a:r>
              <a:rPr lang="en-US" altLang="en-US" sz="2400" dirty="0" smtClean="0"/>
              <a:t>Conflicts of </a:t>
            </a:r>
          </a:p>
          <a:p>
            <a:pPr eaLnBrk="1" fontAlgn="auto" hangingPunct="1">
              <a:spcAft>
                <a:spcPts val="0"/>
              </a:spcAft>
              <a:defRPr/>
            </a:pPr>
            <a:r>
              <a:rPr lang="en-US" altLang="en-US" sz="2400" dirty="0" smtClean="0"/>
              <a:t>Interest </a:t>
            </a:r>
            <a:r>
              <a:rPr lang="en-US" altLang="en-US" sz="2400" i="1" dirty="0" smtClean="0"/>
              <a:t>at </a:t>
            </a:r>
          </a:p>
          <a:p>
            <a:pPr eaLnBrk="1" fontAlgn="auto" hangingPunct="1">
              <a:spcAft>
                <a:spcPts val="0"/>
              </a:spcAft>
              <a:defRPr/>
            </a:pPr>
            <a:r>
              <a:rPr lang="en-US" altLang="en-US" sz="2400" i="1" dirty="0" smtClean="0"/>
              <a:t>any point </a:t>
            </a:r>
            <a:r>
              <a:rPr lang="en-US" altLang="en-US" sz="2400" dirty="0" smtClean="0"/>
              <a:t>in the </a:t>
            </a:r>
          </a:p>
          <a:p>
            <a:pPr eaLnBrk="1" fontAlgn="auto" hangingPunct="1">
              <a:spcAft>
                <a:spcPts val="0"/>
              </a:spcAft>
              <a:defRPr/>
            </a:pPr>
            <a:r>
              <a:rPr lang="en-US" altLang="en-US" sz="2400" dirty="0" smtClean="0"/>
              <a:t>LIFECYCLE</a:t>
            </a:r>
          </a:p>
        </p:txBody>
      </p:sp>
      <p:pic>
        <p:nvPicPr>
          <p:cNvPr id="1331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81451" y="807924"/>
            <a:ext cx="4752975" cy="417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7694793" y="1946568"/>
            <a:ext cx="4028410" cy="923330"/>
          </a:xfrm>
          <a:prstGeom prst="rect">
            <a:avLst/>
          </a:prstGeom>
          <a:noFill/>
        </p:spPr>
        <p:txBody>
          <a:bodyPr wrap="none" rtlCol="0">
            <a:spAutoFit/>
          </a:bodyPr>
          <a:lstStyle/>
          <a:p>
            <a:r>
              <a:rPr lang="en-US" dirty="0" smtClean="0">
                <a:latin typeface="+mj-lt"/>
              </a:rPr>
              <a:t>Ideally, conflicts are identified prior to </a:t>
            </a:r>
          </a:p>
          <a:p>
            <a:r>
              <a:rPr lang="en-US" dirty="0" smtClean="0">
                <a:latin typeface="+mj-lt"/>
              </a:rPr>
              <a:t>Proposal Submission through RNUA or </a:t>
            </a:r>
          </a:p>
          <a:p>
            <a:r>
              <a:rPr lang="en-US" dirty="0">
                <a:latin typeface="+mj-lt"/>
              </a:rPr>
              <a:t>a</a:t>
            </a:r>
            <a:r>
              <a:rPr lang="en-US" dirty="0" smtClean="0">
                <a:latin typeface="+mj-lt"/>
              </a:rPr>
              <a:t>gency-specific disclosure processes</a:t>
            </a:r>
          </a:p>
        </p:txBody>
      </p:sp>
      <p:sp>
        <p:nvSpPr>
          <p:cNvPr id="7" name="TextBox 6"/>
          <p:cNvSpPr txBox="1"/>
          <p:nvPr/>
        </p:nvSpPr>
        <p:spPr>
          <a:xfrm>
            <a:off x="7694793" y="4011245"/>
            <a:ext cx="3662477" cy="646331"/>
          </a:xfrm>
          <a:prstGeom prst="rect">
            <a:avLst/>
          </a:prstGeom>
          <a:noFill/>
        </p:spPr>
        <p:txBody>
          <a:bodyPr wrap="none" rtlCol="0">
            <a:spAutoFit/>
          </a:bodyPr>
          <a:lstStyle/>
          <a:p>
            <a:r>
              <a:rPr lang="en-US" dirty="0">
                <a:latin typeface="+mj-lt"/>
              </a:rPr>
              <a:t>Conflicts must be managed prior to</a:t>
            </a:r>
          </a:p>
          <a:p>
            <a:r>
              <a:rPr lang="en-US" dirty="0">
                <a:latin typeface="+mj-lt"/>
              </a:rPr>
              <a:t>Award Acceptance</a:t>
            </a:r>
          </a:p>
        </p:txBody>
      </p:sp>
      <p:cxnSp>
        <p:nvCxnSpPr>
          <p:cNvPr id="5" name="Straight Arrow Connector 4"/>
          <p:cNvCxnSpPr/>
          <p:nvPr/>
        </p:nvCxnSpPr>
        <p:spPr>
          <a:xfrm flipH="1">
            <a:off x="7310845" y="2408233"/>
            <a:ext cx="291738" cy="16515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8" name="Straight Arrow Connector 7"/>
          <p:cNvCxnSpPr/>
          <p:nvPr/>
        </p:nvCxnSpPr>
        <p:spPr>
          <a:xfrm flipH="1" flipV="1">
            <a:off x="7210697" y="3937222"/>
            <a:ext cx="365760" cy="18288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Various roles in conflict management	</a:t>
            </a:r>
            <a:endParaRPr lang="en-US" dirty="0"/>
          </a:p>
        </p:txBody>
      </p:sp>
      <p:sp>
        <p:nvSpPr>
          <p:cNvPr id="3" name="Content Placeholder 2"/>
          <p:cNvSpPr>
            <a:spLocks noGrp="1"/>
          </p:cNvSpPr>
          <p:nvPr>
            <p:ph idx="1"/>
          </p:nvPr>
        </p:nvSpPr>
        <p:spPr>
          <a:xfrm>
            <a:off x="1112203" y="947738"/>
            <a:ext cx="10028237" cy="3579812"/>
          </a:xfrm>
        </p:spPr>
        <p:txBody>
          <a:bodyPr/>
          <a:lstStyle/>
          <a:p>
            <a:r>
              <a:rPr lang="en-US" sz="2000" dirty="0" smtClean="0"/>
              <a:t>Everyone – Be familiar with the Policy</a:t>
            </a:r>
          </a:p>
          <a:p>
            <a:r>
              <a:rPr lang="en-US" sz="2000" dirty="0" smtClean="0"/>
              <a:t>Faculty and Staff – annual disclosure of outside activities, other required disclosures, update when new interests or activities arise</a:t>
            </a:r>
          </a:p>
          <a:p>
            <a:r>
              <a:rPr lang="en-US" sz="2000" dirty="0" smtClean="0"/>
              <a:t>Unit Executive Officer – review and approve disclosures of outside activities, approve plans for conflict management, ongoing oversight</a:t>
            </a:r>
          </a:p>
          <a:p>
            <a:r>
              <a:rPr lang="en-US" sz="2000" dirty="0" smtClean="0"/>
              <a:t>Departmental business and HR staff – support the UEO review process and development of </a:t>
            </a:r>
            <a:r>
              <a:rPr lang="en-US" sz="2000" dirty="0" smtClean="0"/>
              <a:t>Conflict </a:t>
            </a:r>
            <a:r>
              <a:rPr lang="en-US" sz="2000" dirty="0"/>
              <a:t>M</a:t>
            </a:r>
            <a:r>
              <a:rPr lang="en-US" sz="2000" dirty="0" smtClean="0"/>
              <a:t>anagement </a:t>
            </a:r>
            <a:r>
              <a:rPr lang="en-US" sz="2000" dirty="0"/>
              <a:t>P</a:t>
            </a:r>
            <a:r>
              <a:rPr lang="en-US" sz="2000" dirty="0" smtClean="0"/>
              <a:t>lans</a:t>
            </a:r>
            <a:endParaRPr lang="en-US" sz="2000" dirty="0" smtClean="0"/>
          </a:p>
          <a:p>
            <a:r>
              <a:rPr lang="en-US" sz="2000" dirty="0" smtClean="0"/>
              <a:t>Dean – second level of review and approval for disclosures, </a:t>
            </a:r>
            <a:r>
              <a:rPr lang="en-US" sz="2000" dirty="0" smtClean="0"/>
              <a:t>Conflict </a:t>
            </a:r>
            <a:r>
              <a:rPr lang="en-US" sz="2000" dirty="0"/>
              <a:t>M</a:t>
            </a:r>
            <a:r>
              <a:rPr lang="en-US" sz="2000" dirty="0" smtClean="0"/>
              <a:t>anagement </a:t>
            </a:r>
            <a:r>
              <a:rPr lang="en-US" sz="2000" dirty="0"/>
              <a:t>P</a:t>
            </a:r>
            <a:r>
              <a:rPr lang="en-US" sz="2000" dirty="0" smtClean="0"/>
              <a:t>lan</a:t>
            </a:r>
            <a:endParaRPr lang="en-US" sz="2000" dirty="0" smtClean="0"/>
          </a:p>
          <a:p>
            <a:r>
              <a:rPr lang="en-US" sz="2000" dirty="0" smtClean="0"/>
              <a:t>Director of Graduate Studies – oversee issues with student involvement</a:t>
            </a:r>
          </a:p>
          <a:p>
            <a:r>
              <a:rPr lang="en-US" sz="2000" dirty="0" smtClean="0"/>
              <a:t>Pre-Award Grants and Contracts – ensure disclosure and COI management is in place prior to award</a:t>
            </a:r>
          </a:p>
          <a:p>
            <a:endParaRPr lang="en-US" dirty="0" smtClean="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0293" y="5073015"/>
            <a:ext cx="1781175" cy="1647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3208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Conflict of interest</a:t>
            </a:r>
            <a:endParaRPr lang="en-US" dirty="0"/>
          </a:p>
        </p:txBody>
      </p:sp>
      <p:sp>
        <p:nvSpPr>
          <p:cNvPr id="3" name="Content Placeholder 2"/>
          <p:cNvSpPr>
            <a:spLocks noGrp="1"/>
          </p:cNvSpPr>
          <p:nvPr>
            <p:ph idx="1"/>
          </p:nvPr>
        </p:nvSpPr>
        <p:spPr/>
        <p:txBody>
          <a:bodyPr/>
          <a:lstStyle/>
          <a:p>
            <a:pPr marL="374904" indent="-374904" eaLnBrk="1" hangingPunct="1">
              <a:lnSpc>
                <a:spcPct val="80000"/>
              </a:lnSpc>
              <a:spcBef>
                <a:spcPts val="864"/>
              </a:spcBef>
              <a:spcAft>
                <a:spcPts val="0"/>
              </a:spcAft>
              <a:buSzPts val="3600"/>
              <a:buFont typeface="Arial"/>
              <a:buChar char="•"/>
            </a:pPr>
            <a:r>
              <a:rPr lang="en-US" sz="3400" b="0" dirty="0">
                <a:latin typeface="+mj-lt"/>
                <a:ea typeface="ＭＳ Ｐゴシック"/>
              </a:rPr>
              <a:t>A conflict of interest exists when an academic staff member is in a position to advance his/her own interest or that of others to the University’s detriment </a:t>
            </a:r>
            <a:endParaRPr lang="en-US" sz="3400" b="0" dirty="0">
              <a:latin typeface="+mj-lt"/>
            </a:endParaRPr>
          </a:p>
          <a:p>
            <a:pPr marL="346075" indent="-346075" eaLnBrk="1" hangingPunct="1">
              <a:lnSpc>
                <a:spcPct val="80000"/>
              </a:lnSpc>
              <a:spcBef>
                <a:spcPts val="864"/>
              </a:spcBef>
              <a:spcAft>
                <a:spcPts val="0"/>
              </a:spcAft>
              <a:buFont typeface="Arial" panose="020B0604020202020204" pitchFamily="34" charset="0"/>
              <a:buChar char="•"/>
              <a:tabLst>
                <a:tab pos="346075" algn="l"/>
              </a:tabLst>
            </a:pPr>
            <a:r>
              <a:rPr lang="en-US" sz="3400" b="0" dirty="0">
                <a:latin typeface="+mj-lt"/>
                <a:ea typeface="ＭＳ Ｐゴシック"/>
              </a:rPr>
              <a:t>A conflict of commitment arises when the external activities of an academic staff member are so demanding of time or attention that they interfere with the individual’s responsibilities to the University</a:t>
            </a:r>
            <a:endParaRPr lang="en-US" sz="3400" b="0" dirty="0">
              <a:latin typeface="+mj-lt"/>
            </a:endParaRPr>
          </a:p>
          <a:p>
            <a:pPr>
              <a:buFont typeface="Arial" panose="020B0604020202020204" pitchFamily="34" charset="0"/>
              <a:buChar char="•"/>
            </a:pPr>
            <a:endParaRPr lang="en-US" sz="2800" dirty="0">
              <a:latin typeface="+mj-lt"/>
            </a:endParaRPr>
          </a:p>
        </p:txBody>
      </p:sp>
    </p:spTree>
    <p:extLst>
      <p:ext uri="{BB962C8B-B14F-4D97-AF65-F5344CB8AC3E}">
        <p14:creationId xmlns:p14="http://schemas.microsoft.com/office/powerpoint/2010/main" val="1134598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OF INTEREST MANAGEMENT</a:t>
            </a:r>
            <a:endParaRPr lang="en-US" dirty="0"/>
          </a:p>
        </p:txBody>
      </p:sp>
      <p:sp>
        <p:nvSpPr>
          <p:cNvPr id="3" name="Content Placeholder 2"/>
          <p:cNvSpPr>
            <a:spLocks noGrp="1"/>
          </p:cNvSpPr>
          <p:nvPr>
            <p:ph idx="1"/>
          </p:nvPr>
        </p:nvSpPr>
        <p:spPr>
          <a:xfrm>
            <a:off x="1110026" y="904195"/>
            <a:ext cx="10028237" cy="3579812"/>
          </a:xfrm>
        </p:spPr>
        <p:txBody>
          <a:bodyPr/>
          <a:lstStyle/>
          <a:p>
            <a:pPr marL="457200" indent="-457200" eaLnBrk="1" hangingPunct="1">
              <a:lnSpc>
                <a:spcPct val="90000"/>
              </a:lnSpc>
              <a:buFont typeface="Arial" panose="020B0604020202020204" pitchFamily="34" charset="0"/>
              <a:buChar char="•"/>
            </a:pPr>
            <a:r>
              <a:rPr lang="en-US" altLang="en-US" sz="3200" dirty="0"/>
              <a:t>The Unit Executive Officer works with the academic staff member to identify and evaluate potential conflicts and to manage or eliminate them.</a:t>
            </a:r>
          </a:p>
          <a:p>
            <a:pPr marL="457200" indent="-457200" eaLnBrk="1" hangingPunct="1">
              <a:lnSpc>
                <a:spcPct val="90000"/>
              </a:lnSpc>
              <a:buFont typeface="Arial" panose="020B0604020202020204" pitchFamily="34" charset="0"/>
              <a:buChar char="•"/>
            </a:pPr>
            <a:r>
              <a:rPr lang="en-US" altLang="en-US" sz="3200" dirty="0"/>
              <a:t>Identification of conflicts is facilitated by </a:t>
            </a:r>
            <a:r>
              <a:rPr lang="en-US" altLang="en-US" sz="3200" dirty="0" smtClean="0"/>
              <a:t>prompt disclosure, by </a:t>
            </a:r>
            <a:r>
              <a:rPr lang="en-US" altLang="en-US" sz="3200" dirty="0"/>
              <a:t>the </a:t>
            </a:r>
            <a:r>
              <a:rPr lang="en-US" altLang="en-US" sz="3200" dirty="0" smtClean="0"/>
              <a:t>annual Report </a:t>
            </a:r>
            <a:r>
              <a:rPr lang="en-US" altLang="en-US" sz="3200" dirty="0"/>
              <a:t>of Non-University </a:t>
            </a:r>
            <a:r>
              <a:rPr lang="en-US" altLang="en-US" sz="3200" dirty="0" smtClean="0"/>
              <a:t>Activities, by other disclosure processes mandated by federal regulations, and by helpful colleagues who contact the UEO or the COI Office.</a:t>
            </a:r>
            <a:endParaRPr lang="en-US" altLang="en-US" sz="3200" dirty="0"/>
          </a:p>
          <a:p>
            <a:endParaRPr lang="en-US" dirty="0"/>
          </a:p>
        </p:txBody>
      </p:sp>
    </p:spTree>
    <p:extLst>
      <p:ext uri="{BB962C8B-B14F-4D97-AF65-F5344CB8AC3E}">
        <p14:creationId xmlns:p14="http://schemas.microsoft.com/office/powerpoint/2010/main" val="2400297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conflicts of interest NEEDING MANAGEMENT</a:t>
            </a:r>
            <a:endParaRPr lang="en-US" dirty="0"/>
          </a:p>
        </p:txBody>
      </p:sp>
      <p:sp>
        <p:nvSpPr>
          <p:cNvPr id="3" name="Content Placeholder 2"/>
          <p:cNvSpPr>
            <a:spLocks noGrp="1"/>
          </p:cNvSpPr>
          <p:nvPr>
            <p:ph idx="1"/>
          </p:nvPr>
        </p:nvSpPr>
        <p:spPr>
          <a:xfrm>
            <a:off x="692333" y="878070"/>
            <a:ext cx="10972800" cy="3579812"/>
          </a:xfrm>
        </p:spPr>
        <p:txBody>
          <a:bodyPr/>
          <a:lstStyle/>
          <a:p>
            <a:pPr>
              <a:buFont typeface="Arial" panose="020B0604020202020204" pitchFamily="34" charset="0"/>
              <a:buChar char="•"/>
            </a:pPr>
            <a:r>
              <a:rPr lang="en-US" sz="2000" dirty="0" smtClean="0"/>
              <a:t>Company in which University employee has an interest </a:t>
            </a:r>
          </a:p>
          <a:p>
            <a:pPr lvl="3">
              <a:buFont typeface="Arial" panose="020B0604020202020204" pitchFamily="34" charset="0"/>
              <a:buChar char="•"/>
            </a:pPr>
            <a:r>
              <a:rPr lang="en-US" sz="2000" dirty="0"/>
              <a:t>L</a:t>
            </a:r>
            <a:r>
              <a:rPr lang="en-US" sz="2000" dirty="0" smtClean="0"/>
              <a:t>icenses University IP </a:t>
            </a:r>
            <a:r>
              <a:rPr lang="en-US" sz="2000" dirty="0" smtClean="0">
                <a:solidFill>
                  <a:srgbClr val="FF0000"/>
                </a:solidFill>
              </a:rPr>
              <a:t>(</a:t>
            </a:r>
            <a:r>
              <a:rPr lang="en-US" sz="2000" b="1" dirty="0" smtClean="0">
                <a:solidFill>
                  <a:srgbClr val="FF0000"/>
                </a:solidFill>
              </a:rPr>
              <a:t>requires COI plan</a:t>
            </a:r>
            <a:r>
              <a:rPr lang="en-US" sz="2000" dirty="0" smtClean="0">
                <a:solidFill>
                  <a:srgbClr val="FF0000"/>
                </a:solidFill>
              </a:rPr>
              <a:t>)</a:t>
            </a:r>
            <a:endParaRPr lang="en-US" sz="2000" dirty="0" smtClean="0"/>
          </a:p>
          <a:p>
            <a:pPr lvl="3">
              <a:buFont typeface="Arial" panose="020B0604020202020204" pitchFamily="34" charset="0"/>
              <a:buChar char="•"/>
            </a:pPr>
            <a:r>
              <a:rPr lang="en-US" sz="2000" dirty="0" smtClean="0"/>
              <a:t>Sponsors research, technical testing or other activity at the University </a:t>
            </a:r>
            <a:r>
              <a:rPr lang="en-US" sz="2000" dirty="0" smtClean="0">
                <a:solidFill>
                  <a:srgbClr val="FF0000"/>
                </a:solidFill>
              </a:rPr>
              <a:t>(</a:t>
            </a:r>
            <a:r>
              <a:rPr lang="en-US" sz="2000" b="1" dirty="0" smtClean="0">
                <a:solidFill>
                  <a:srgbClr val="FF0000"/>
                </a:solidFill>
              </a:rPr>
              <a:t>requires COI </a:t>
            </a:r>
            <a:r>
              <a:rPr lang="en-US" sz="2000" b="1" dirty="0">
                <a:solidFill>
                  <a:srgbClr val="FF0000"/>
                </a:solidFill>
              </a:rPr>
              <a:t>plan</a:t>
            </a:r>
            <a:r>
              <a:rPr lang="en-US" sz="2000" dirty="0" smtClean="0">
                <a:solidFill>
                  <a:srgbClr val="FF0000"/>
                </a:solidFill>
              </a:rPr>
              <a:t>)</a:t>
            </a:r>
            <a:endParaRPr lang="en-US" sz="2000" dirty="0" smtClean="0"/>
          </a:p>
          <a:p>
            <a:pPr>
              <a:buFont typeface="Arial" panose="020B0604020202020204" pitchFamily="34" charset="0"/>
              <a:buChar char="•"/>
            </a:pPr>
            <a:r>
              <a:rPr lang="en-US" sz="2000" dirty="0" smtClean="0"/>
              <a:t>University contracts with a business in which a University employee has significant interest</a:t>
            </a:r>
          </a:p>
          <a:p>
            <a:pPr>
              <a:buFont typeface="Arial" panose="020B0604020202020204" pitchFamily="34" charset="0"/>
              <a:buChar char="•"/>
            </a:pPr>
            <a:r>
              <a:rPr lang="en-US" sz="2000" dirty="0" smtClean="0"/>
              <a:t>A </a:t>
            </a:r>
            <a:r>
              <a:rPr lang="en-US" sz="2000" dirty="0"/>
              <a:t>Professor’s start-up company employs </a:t>
            </a:r>
            <a:r>
              <a:rPr lang="en-US" sz="2000" dirty="0" smtClean="0"/>
              <a:t>University students or other University employees</a:t>
            </a:r>
            <a:endParaRPr lang="en-US" sz="2000" dirty="0"/>
          </a:p>
          <a:p>
            <a:pPr>
              <a:buFont typeface="Arial" panose="020B0604020202020204" pitchFamily="34" charset="0"/>
              <a:buChar char="•"/>
            </a:pPr>
            <a:r>
              <a:rPr lang="en-US" sz="2000" dirty="0" smtClean="0"/>
              <a:t>Teaching  or other employment at </a:t>
            </a:r>
            <a:r>
              <a:rPr lang="en-US" sz="2000" dirty="0"/>
              <a:t>another university </a:t>
            </a:r>
            <a:r>
              <a:rPr lang="en-US" sz="2000" dirty="0" smtClean="0">
                <a:solidFill>
                  <a:srgbClr val="FF0000"/>
                </a:solidFill>
              </a:rPr>
              <a:t>(generally not permitted)</a:t>
            </a:r>
            <a:endParaRPr lang="en-US" sz="2000" dirty="0" smtClean="0"/>
          </a:p>
          <a:p>
            <a:pPr>
              <a:buFont typeface="Arial" panose="020B0604020202020204" pitchFamily="34" charset="0"/>
              <a:buChar char="•"/>
            </a:pPr>
            <a:r>
              <a:rPr lang="en-US" sz="2000" dirty="0" smtClean="0"/>
              <a:t>University </a:t>
            </a:r>
            <a:r>
              <a:rPr lang="en-US" sz="2000" dirty="0"/>
              <a:t>resources are used to support research for a company in which the employee has a financial </a:t>
            </a:r>
            <a:r>
              <a:rPr lang="en-US" sz="2000" dirty="0" smtClean="0"/>
              <a:t>interest</a:t>
            </a:r>
          </a:p>
          <a:p>
            <a:pPr>
              <a:buFont typeface="Arial" panose="020B0604020202020204" pitchFamily="34" charset="0"/>
              <a:buChar char="•"/>
            </a:pPr>
            <a:r>
              <a:rPr lang="en-US" sz="2000" dirty="0" smtClean="0"/>
              <a:t>Spending</a:t>
            </a:r>
            <a:r>
              <a:rPr lang="en-US" sz="2000" dirty="0"/>
              <a:t> more than 1 day per </a:t>
            </a:r>
            <a:r>
              <a:rPr lang="en-US" sz="2000" dirty="0" smtClean="0"/>
              <a:t>week on </a:t>
            </a:r>
            <a:r>
              <a:rPr lang="en-US" sz="2000" dirty="0"/>
              <a:t>outside activities </a:t>
            </a:r>
            <a:r>
              <a:rPr lang="en-US" sz="2000" dirty="0" smtClean="0"/>
              <a:t>(relative to appointment)</a:t>
            </a:r>
          </a:p>
          <a:p>
            <a:pPr>
              <a:buFont typeface="Arial" panose="020B0604020202020204" pitchFamily="34" charset="0"/>
              <a:buChar char="•"/>
            </a:pPr>
            <a:r>
              <a:rPr lang="en-US" sz="2000" dirty="0" smtClean="0"/>
              <a:t>Immediate </a:t>
            </a:r>
            <a:r>
              <a:rPr lang="en-US" sz="2000" dirty="0"/>
              <a:t>family members are paid </a:t>
            </a:r>
            <a:r>
              <a:rPr lang="en-US" sz="2000" dirty="0" smtClean="0"/>
              <a:t>on a sponsored project</a:t>
            </a:r>
          </a:p>
          <a:p>
            <a:pPr>
              <a:buFont typeface="Arial" panose="020B0604020202020204" pitchFamily="34" charset="0"/>
              <a:buChar char="•"/>
            </a:pPr>
            <a:r>
              <a:rPr lang="en-US" sz="2000" dirty="0" smtClean="0"/>
              <a:t>Students involved in faculty consulting activity</a:t>
            </a:r>
            <a:endParaRPr lang="en-US" sz="2000" dirty="0"/>
          </a:p>
          <a:p>
            <a:endParaRPr lang="en-US" sz="1800" dirty="0"/>
          </a:p>
        </p:txBody>
      </p:sp>
    </p:spTree>
    <p:extLst>
      <p:ext uri="{BB962C8B-B14F-4D97-AF65-F5344CB8AC3E}">
        <p14:creationId xmlns:p14="http://schemas.microsoft.com/office/powerpoint/2010/main" val="29570509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is a </a:t>
            </a:r>
            <a:r>
              <a:rPr lang="en-US" dirty="0" err="1" smtClean="0"/>
              <a:t>coi</a:t>
            </a:r>
            <a:r>
              <a:rPr lang="en-US" dirty="0" smtClean="0"/>
              <a:t> management plan </a:t>
            </a:r>
            <a:r>
              <a:rPr lang="en-US" u="sng" dirty="0" smtClean="0"/>
              <a:t>not</a:t>
            </a:r>
            <a:r>
              <a:rPr lang="en-US" dirty="0" smtClean="0"/>
              <a:t> needed?</a:t>
            </a:r>
            <a:endParaRPr lang="en-US" dirty="0"/>
          </a:p>
        </p:txBody>
      </p:sp>
      <p:sp>
        <p:nvSpPr>
          <p:cNvPr id="3" name="Content Placeholder 2"/>
          <p:cNvSpPr>
            <a:spLocks noGrp="1"/>
          </p:cNvSpPr>
          <p:nvPr>
            <p:ph idx="1"/>
          </p:nvPr>
        </p:nvSpPr>
        <p:spPr/>
        <p:txBody>
          <a:bodyPr/>
          <a:lstStyle/>
          <a:p>
            <a:pPr marL="0" indent="0"/>
            <a:r>
              <a:rPr lang="en-US" sz="2400" dirty="0" smtClean="0"/>
              <a:t>When the level of outside activity is low and none of the above conditions apply, conflicts of interest and commitment may be managed by disclosure and approval of the disclosure, or by creating an MOU between the employee and the UEO.</a:t>
            </a:r>
          </a:p>
          <a:p>
            <a:pPr>
              <a:buFont typeface="Arial" panose="020B0604020202020204" pitchFamily="34" charset="0"/>
              <a:buChar char="•"/>
            </a:pPr>
            <a:r>
              <a:rPr lang="en-US" sz="2400" dirty="0" smtClean="0"/>
              <a:t>Employee has private consulting business</a:t>
            </a:r>
          </a:p>
          <a:p>
            <a:pPr>
              <a:buFont typeface="Arial" panose="020B0604020202020204" pitchFamily="34" charset="0"/>
              <a:buChar char="•"/>
            </a:pPr>
            <a:r>
              <a:rPr lang="en-US" sz="2400" dirty="0" smtClean="0"/>
              <a:t>Employee farms and has farm income</a:t>
            </a:r>
          </a:p>
          <a:p>
            <a:pPr>
              <a:buFont typeface="Arial" panose="020B0604020202020204" pitchFamily="34" charset="0"/>
              <a:buChar char="•"/>
            </a:pPr>
            <a:r>
              <a:rPr lang="en-US" sz="2400" dirty="0" smtClean="0"/>
              <a:t>Employee has significant financial interest in a company that contracts with the University, but with no connection to his/her University responsibilities (e.g., Kraft stock ownership, IBM stock ownership)</a:t>
            </a:r>
          </a:p>
        </p:txBody>
      </p:sp>
    </p:spTree>
    <p:extLst>
      <p:ext uri="{BB962C8B-B14F-4D97-AF65-F5344CB8AC3E}">
        <p14:creationId xmlns:p14="http://schemas.microsoft.com/office/powerpoint/2010/main" val="19429479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Angles</Template>
  <TotalTime>2343</TotalTime>
  <Words>1648</Words>
  <Application>Microsoft Office PowerPoint</Application>
  <PresentationFormat>Widescreen</PresentationFormat>
  <Paragraphs>173</Paragraphs>
  <Slides>25</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ＭＳ Ｐゴシック</vt:lpstr>
      <vt:lpstr>Aharoni</vt:lpstr>
      <vt:lpstr>Arial</vt:lpstr>
      <vt:lpstr>Calibri</vt:lpstr>
      <vt:lpstr>Franklin Gothic Book</vt:lpstr>
      <vt:lpstr>Franklin Gothic Medium</vt:lpstr>
      <vt:lpstr>Tunga</vt:lpstr>
      <vt:lpstr>Wingdings</vt:lpstr>
      <vt:lpstr>Angles</vt:lpstr>
      <vt:lpstr>Creating Conflict  Management Plans</vt:lpstr>
      <vt:lpstr>Can Candyland help with conflict management?</vt:lpstr>
      <vt:lpstr>OBJECTIVES</vt:lpstr>
      <vt:lpstr>Where we are in the lifecycle</vt:lpstr>
      <vt:lpstr>Various roles in conflict management </vt:lpstr>
      <vt:lpstr>Definition of Conflict of interest</vt:lpstr>
      <vt:lpstr>CONFLICT OF INTEREST MANAGEMENT</vt:lpstr>
      <vt:lpstr>potential conflicts of interest NEEDING MANAGEMENT</vt:lpstr>
      <vt:lpstr>When is a coi management plan not needed?</vt:lpstr>
      <vt:lpstr>Is the potential conflict of interest manageable?</vt:lpstr>
      <vt:lpstr>It’s OK to SAY NO </vt:lpstr>
      <vt:lpstr>CONFLICT MANAGEMENT STEPS – the Peppermint Forrest</vt:lpstr>
      <vt:lpstr>Steps in creating a conflict management plan, Cont.</vt:lpstr>
      <vt:lpstr>Climb the gumdrop mountains - Draft a plan</vt:lpstr>
      <vt:lpstr>Sections of a typical conflict management plan</vt:lpstr>
      <vt:lpstr>Management mechanisms that may be included in plan </vt:lpstr>
      <vt:lpstr>More management mechanisms</vt:lpstr>
      <vt:lpstr>Final Steps – Watch out for the Molasses Swamp* </vt:lpstr>
      <vt:lpstr>Complex relationships </vt:lpstr>
      <vt:lpstr>Multiple employees from one unit involved in activity</vt:lpstr>
      <vt:lpstr>Multiple employees from different units</vt:lpstr>
      <vt:lpstr>When the employee heads an institute or laboratory?</vt:lpstr>
      <vt:lpstr>What if the ueo is conflicted? </vt:lpstr>
      <vt:lpstr>What if the dean is conflicted? </vt:lpstr>
      <vt:lpstr>Questions?</vt:lpstr>
    </vt:vector>
  </TitlesOfParts>
  <Company>University of Illinois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SPaRC’Ed Certification Series</dc:title>
  <dc:creator>Groller, Kimberly Walsh</dc:creator>
  <cp:lastModifiedBy>Blacker, Andy</cp:lastModifiedBy>
  <cp:revision>51</cp:revision>
  <dcterms:created xsi:type="dcterms:W3CDTF">2014-05-22T18:58:52Z</dcterms:created>
  <dcterms:modified xsi:type="dcterms:W3CDTF">2014-12-10T14:46:28Z</dcterms:modified>
</cp:coreProperties>
</file>