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8"/>
  </p:notesMasterIdLst>
  <p:sldIdLst>
    <p:sldId id="256" r:id="rId2"/>
    <p:sldId id="479" r:id="rId3"/>
    <p:sldId id="535" r:id="rId4"/>
    <p:sldId id="534" r:id="rId5"/>
    <p:sldId id="483" r:id="rId6"/>
    <p:sldId id="533" r:id="rId7"/>
    <p:sldId id="482" r:id="rId8"/>
    <p:sldId id="498" r:id="rId9"/>
    <p:sldId id="536" r:id="rId10"/>
    <p:sldId id="447" r:id="rId11"/>
    <p:sldId id="488" r:id="rId12"/>
    <p:sldId id="489" r:id="rId13"/>
    <p:sldId id="537" r:id="rId14"/>
    <p:sldId id="500" r:id="rId15"/>
    <p:sldId id="501" r:id="rId16"/>
    <p:sldId id="492" r:id="rId17"/>
    <p:sldId id="491" r:id="rId18"/>
    <p:sldId id="493" r:id="rId19"/>
    <p:sldId id="490" r:id="rId20"/>
    <p:sldId id="486" r:id="rId21"/>
    <p:sldId id="538" r:id="rId22"/>
    <p:sldId id="496" r:id="rId23"/>
    <p:sldId id="497" r:id="rId24"/>
    <p:sldId id="506" r:id="rId25"/>
    <p:sldId id="507" r:id="rId26"/>
    <p:sldId id="499" r:id="rId27"/>
    <p:sldId id="505" r:id="rId28"/>
    <p:sldId id="463" r:id="rId29"/>
    <p:sldId id="510" r:id="rId30"/>
    <p:sldId id="512" r:id="rId31"/>
    <p:sldId id="513" r:id="rId32"/>
    <p:sldId id="518" r:id="rId33"/>
    <p:sldId id="530" r:id="rId34"/>
    <p:sldId id="509" r:id="rId35"/>
    <p:sldId id="531" r:id="rId36"/>
    <p:sldId id="4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4D69A0"/>
    <a:srgbClr val="F8FAFC"/>
    <a:srgbClr val="FF552D"/>
    <a:srgbClr val="475C89"/>
    <a:srgbClr val="4B6290"/>
    <a:srgbClr val="1D58A7"/>
    <a:srgbClr val="5783BD"/>
    <a:srgbClr val="009FD4"/>
    <a:srgbClr val="1E3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9" autoAdjust="0"/>
    <p:restoredTop sz="72022" autoAdjust="0"/>
  </p:normalViewPr>
  <p:slideViewPr>
    <p:cSldViewPr snapToGrid="0" snapToObjects="1">
      <p:cViewPr>
        <p:scale>
          <a:sx n="80" d="100"/>
          <a:sy n="80" d="100"/>
        </p:scale>
        <p:origin x="2592" y="8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9BB16-EADA-2E42-80C1-F44C47381A59}"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332C1-B378-104F-9B83-786E4C033753}" type="slidenum">
              <a:rPr lang="en-US" smtClean="0"/>
              <a:t>‹#›</a:t>
            </a:fld>
            <a:endParaRPr lang="en-US"/>
          </a:p>
        </p:txBody>
      </p:sp>
    </p:spTree>
    <p:extLst>
      <p:ext uri="{BB962C8B-B14F-4D97-AF65-F5344CB8AC3E}">
        <p14:creationId xmlns:p14="http://schemas.microsoft.com/office/powerpoint/2010/main" val="123819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a:t>
            </a:fld>
            <a:endParaRPr lang="en-US"/>
          </a:p>
        </p:txBody>
      </p:sp>
    </p:spTree>
    <p:extLst>
      <p:ext uri="{BB962C8B-B14F-4D97-AF65-F5344CB8AC3E}">
        <p14:creationId xmlns:p14="http://schemas.microsoft.com/office/powerpoint/2010/main" val="291815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10</a:t>
            </a:fld>
            <a:endParaRPr lang="en-US"/>
          </a:p>
        </p:txBody>
      </p:sp>
    </p:spTree>
    <p:extLst>
      <p:ext uri="{BB962C8B-B14F-4D97-AF65-F5344CB8AC3E}">
        <p14:creationId xmlns:p14="http://schemas.microsoft.com/office/powerpoint/2010/main" val="40632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11</a:t>
            </a:fld>
            <a:endParaRPr lang="en-US"/>
          </a:p>
        </p:txBody>
      </p:sp>
    </p:spTree>
    <p:extLst>
      <p:ext uri="{BB962C8B-B14F-4D97-AF65-F5344CB8AC3E}">
        <p14:creationId xmlns:p14="http://schemas.microsoft.com/office/powerpoint/2010/main" val="236621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12</a:t>
            </a:fld>
            <a:endParaRPr lang="en-US"/>
          </a:p>
        </p:txBody>
      </p:sp>
    </p:spTree>
    <p:extLst>
      <p:ext uri="{BB962C8B-B14F-4D97-AF65-F5344CB8AC3E}">
        <p14:creationId xmlns:p14="http://schemas.microsoft.com/office/powerpoint/2010/main" val="91107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13</a:t>
            </a:fld>
            <a:endParaRPr lang="en-US"/>
          </a:p>
        </p:txBody>
      </p:sp>
    </p:spTree>
    <p:extLst>
      <p:ext uri="{BB962C8B-B14F-4D97-AF65-F5344CB8AC3E}">
        <p14:creationId xmlns:p14="http://schemas.microsoft.com/office/powerpoint/2010/main" val="417923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14</a:t>
            </a:fld>
            <a:endParaRPr lang="en-US"/>
          </a:p>
        </p:txBody>
      </p:sp>
    </p:spTree>
    <p:extLst>
      <p:ext uri="{BB962C8B-B14F-4D97-AF65-F5344CB8AC3E}">
        <p14:creationId xmlns:p14="http://schemas.microsoft.com/office/powerpoint/2010/main" val="418151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15</a:t>
            </a:fld>
            <a:endParaRPr lang="en-US"/>
          </a:p>
        </p:txBody>
      </p:sp>
    </p:spTree>
    <p:extLst>
      <p:ext uri="{BB962C8B-B14F-4D97-AF65-F5344CB8AC3E}">
        <p14:creationId xmlns:p14="http://schemas.microsoft.com/office/powerpoint/2010/main" val="110184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16</a:t>
            </a:fld>
            <a:endParaRPr lang="en-US"/>
          </a:p>
        </p:txBody>
      </p:sp>
    </p:spTree>
    <p:extLst>
      <p:ext uri="{BB962C8B-B14F-4D97-AF65-F5344CB8AC3E}">
        <p14:creationId xmlns:p14="http://schemas.microsoft.com/office/powerpoint/2010/main" val="210746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17</a:t>
            </a:fld>
            <a:endParaRPr lang="en-US"/>
          </a:p>
        </p:txBody>
      </p:sp>
    </p:spTree>
    <p:extLst>
      <p:ext uri="{BB962C8B-B14F-4D97-AF65-F5344CB8AC3E}">
        <p14:creationId xmlns:p14="http://schemas.microsoft.com/office/powerpoint/2010/main" val="363233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18</a:t>
            </a:fld>
            <a:endParaRPr lang="en-US"/>
          </a:p>
        </p:txBody>
      </p:sp>
    </p:spTree>
    <p:extLst>
      <p:ext uri="{BB962C8B-B14F-4D97-AF65-F5344CB8AC3E}">
        <p14:creationId xmlns:p14="http://schemas.microsoft.com/office/powerpoint/2010/main" val="335927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19</a:t>
            </a:fld>
            <a:endParaRPr lang="en-US"/>
          </a:p>
        </p:txBody>
      </p:sp>
    </p:spTree>
    <p:extLst>
      <p:ext uri="{BB962C8B-B14F-4D97-AF65-F5344CB8AC3E}">
        <p14:creationId xmlns:p14="http://schemas.microsoft.com/office/powerpoint/2010/main" val="330411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2</a:t>
            </a:fld>
            <a:endParaRPr lang="en-US"/>
          </a:p>
        </p:txBody>
      </p:sp>
    </p:spTree>
    <p:extLst>
      <p:ext uri="{BB962C8B-B14F-4D97-AF65-F5344CB8AC3E}">
        <p14:creationId xmlns:p14="http://schemas.microsoft.com/office/powerpoint/2010/main" val="270084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21</a:t>
            </a:fld>
            <a:endParaRPr lang="en-US"/>
          </a:p>
        </p:txBody>
      </p:sp>
    </p:spTree>
    <p:extLst>
      <p:ext uri="{BB962C8B-B14F-4D97-AF65-F5344CB8AC3E}">
        <p14:creationId xmlns:p14="http://schemas.microsoft.com/office/powerpoint/2010/main" val="2853925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22</a:t>
            </a:fld>
            <a:endParaRPr lang="en-US"/>
          </a:p>
        </p:txBody>
      </p:sp>
    </p:spTree>
    <p:extLst>
      <p:ext uri="{BB962C8B-B14F-4D97-AF65-F5344CB8AC3E}">
        <p14:creationId xmlns:p14="http://schemas.microsoft.com/office/powerpoint/2010/main" val="3582749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55332C1-B378-104F-9B83-786E4C033753}" type="slidenum">
              <a:rPr lang="en-US" smtClean="0"/>
              <a:t>23</a:t>
            </a:fld>
            <a:endParaRPr lang="en-US"/>
          </a:p>
        </p:txBody>
      </p:sp>
    </p:spTree>
    <p:extLst>
      <p:ext uri="{BB962C8B-B14F-4D97-AF65-F5344CB8AC3E}">
        <p14:creationId xmlns:p14="http://schemas.microsoft.com/office/powerpoint/2010/main" val="213853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55332C1-B378-104F-9B83-786E4C033753}" type="slidenum">
              <a:rPr lang="en-US" smtClean="0"/>
              <a:t>24</a:t>
            </a:fld>
            <a:endParaRPr lang="en-US"/>
          </a:p>
        </p:txBody>
      </p:sp>
    </p:spTree>
    <p:extLst>
      <p:ext uri="{BB962C8B-B14F-4D97-AF65-F5344CB8AC3E}">
        <p14:creationId xmlns:p14="http://schemas.microsoft.com/office/powerpoint/2010/main" val="190945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25</a:t>
            </a:fld>
            <a:endParaRPr lang="en-US"/>
          </a:p>
        </p:txBody>
      </p:sp>
    </p:spTree>
    <p:extLst>
      <p:ext uri="{BB962C8B-B14F-4D97-AF65-F5344CB8AC3E}">
        <p14:creationId xmlns:p14="http://schemas.microsoft.com/office/powerpoint/2010/main" val="236860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26</a:t>
            </a:fld>
            <a:endParaRPr lang="en-US"/>
          </a:p>
        </p:txBody>
      </p:sp>
    </p:spTree>
    <p:extLst>
      <p:ext uri="{BB962C8B-B14F-4D97-AF65-F5344CB8AC3E}">
        <p14:creationId xmlns:p14="http://schemas.microsoft.com/office/powerpoint/2010/main" val="2993434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32</a:t>
            </a:fld>
            <a:endParaRPr lang="en-US"/>
          </a:p>
        </p:txBody>
      </p:sp>
    </p:spTree>
    <p:extLst>
      <p:ext uri="{BB962C8B-B14F-4D97-AF65-F5344CB8AC3E}">
        <p14:creationId xmlns:p14="http://schemas.microsoft.com/office/powerpoint/2010/main" val="2231062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33</a:t>
            </a:fld>
            <a:endParaRPr lang="en-US"/>
          </a:p>
        </p:txBody>
      </p:sp>
    </p:spTree>
    <p:extLst>
      <p:ext uri="{BB962C8B-B14F-4D97-AF65-F5344CB8AC3E}">
        <p14:creationId xmlns:p14="http://schemas.microsoft.com/office/powerpoint/2010/main" val="258848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34</a:t>
            </a:fld>
            <a:endParaRPr lang="en-US"/>
          </a:p>
        </p:txBody>
      </p:sp>
    </p:spTree>
    <p:extLst>
      <p:ext uri="{BB962C8B-B14F-4D97-AF65-F5344CB8AC3E}">
        <p14:creationId xmlns:p14="http://schemas.microsoft.com/office/powerpoint/2010/main" val="1667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36</a:t>
            </a:fld>
            <a:endParaRPr lang="en-US"/>
          </a:p>
        </p:txBody>
      </p:sp>
    </p:spTree>
    <p:extLst>
      <p:ext uri="{BB962C8B-B14F-4D97-AF65-F5344CB8AC3E}">
        <p14:creationId xmlns:p14="http://schemas.microsoft.com/office/powerpoint/2010/main" val="128644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3</a:t>
            </a:fld>
            <a:endParaRPr lang="en-US"/>
          </a:p>
        </p:txBody>
      </p:sp>
    </p:spTree>
    <p:extLst>
      <p:ext uri="{BB962C8B-B14F-4D97-AF65-F5344CB8AC3E}">
        <p14:creationId xmlns:p14="http://schemas.microsoft.com/office/powerpoint/2010/main" val="324331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4</a:t>
            </a:fld>
            <a:endParaRPr lang="en-US"/>
          </a:p>
        </p:txBody>
      </p:sp>
    </p:spTree>
    <p:extLst>
      <p:ext uri="{BB962C8B-B14F-4D97-AF65-F5344CB8AC3E}">
        <p14:creationId xmlns:p14="http://schemas.microsoft.com/office/powerpoint/2010/main" val="284613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32C1-B378-104F-9B83-786E4C033753}" type="slidenum">
              <a:rPr lang="en-US" smtClean="0"/>
              <a:t>5</a:t>
            </a:fld>
            <a:endParaRPr lang="en-US"/>
          </a:p>
        </p:txBody>
      </p:sp>
    </p:spTree>
    <p:extLst>
      <p:ext uri="{BB962C8B-B14F-4D97-AF65-F5344CB8AC3E}">
        <p14:creationId xmlns:p14="http://schemas.microsoft.com/office/powerpoint/2010/main" val="285269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6</a:t>
            </a:fld>
            <a:endParaRPr lang="en-US"/>
          </a:p>
        </p:txBody>
      </p:sp>
    </p:spTree>
    <p:extLst>
      <p:ext uri="{BB962C8B-B14F-4D97-AF65-F5344CB8AC3E}">
        <p14:creationId xmlns:p14="http://schemas.microsoft.com/office/powerpoint/2010/main" val="209663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7</a:t>
            </a:fld>
            <a:endParaRPr lang="en-US"/>
          </a:p>
        </p:txBody>
      </p:sp>
    </p:spTree>
    <p:extLst>
      <p:ext uri="{BB962C8B-B14F-4D97-AF65-F5344CB8AC3E}">
        <p14:creationId xmlns:p14="http://schemas.microsoft.com/office/powerpoint/2010/main" val="116083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8</a:t>
            </a:fld>
            <a:endParaRPr lang="en-US"/>
          </a:p>
        </p:txBody>
      </p:sp>
    </p:spTree>
    <p:extLst>
      <p:ext uri="{BB962C8B-B14F-4D97-AF65-F5344CB8AC3E}">
        <p14:creationId xmlns:p14="http://schemas.microsoft.com/office/powerpoint/2010/main" val="284512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5EFBC-5702-B449-9731-E07648E1938E}" type="slidenum">
              <a:rPr lang="en-US" smtClean="0"/>
              <a:t>9</a:t>
            </a:fld>
            <a:endParaRPr lang="en-US"/>
          </a:p>
        </p:txBody>
      </p:sp>
    </p:spTree>
    <p:extLst>
      <p:ext uri="{BB962C8B-B14F-4D97-AF65-F5344CB8AC3E}">
        <p14:creationId xmlns:p14="http://schemas.microsoft.com/office/powerpoint/2010/main" val="233651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0BA-F46F-0E40-A5C6-E305FB3F6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83F56C-531E-644F-9901-2CB0E84B2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BD637-9BB8-7F47-9F68-0B18C1343562}"/>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6D56F216-C6F7-5B41-B215-EDD70DFC8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C0AEB-9C2B-BD4D-B94B-D1C8AF24B094}"/>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80432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8D82-D841-084C-87A3-C9E72A2A3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9005A-072E-674D-9713-5067C4DCB2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C17DD-59F7-B34B-854B-649EBD87D93B}"/>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3B48C847-2626-5345-9F53-C15166C0F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D060A-71E7-4344-8088-529ECD07402D}"/>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234545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07ABD-7F8D-8F48-BF1B-E4A7F9038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340D3E-2DAB-184F-A1D6-5DB1EAC78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4E70-1389-FC46-99A4-E84E3C2F9F7E}"/>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68FFD04B-7537-0342-A9C4-6FD47D97B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677C2-E868-D240-8541-CE16DC5B57D4}"/>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11943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682F-67A1-5349-842A-588567324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8FE0A-3E45-4B41-A6CE-D43E29D4C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DBE46-0AF0-A24E-9E3A-201D1EB6DD38}"/>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E508A106-96A0-FF49-8923-3AFDEF934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3C07A-6B4F-A947-9C5C-AD6389BB3D6A}"/>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41270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578A-056F-E548-92FE-8643033ED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8EAF1-026F-AF43-9928-D12E2C2B6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98626-18AC-5449-A671-0E18BA983A15}"/>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0ABDE9A3-5CB6-0641-8179-4348E5453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1A82B-BFE9-9140-8C87-5F217F0891C1}"/>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86132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C211-DEF5-0C47-B27D-5796B942E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0454F-FDE3-BC47-A7A3-B6AADA4F8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3A33F-AB04-9742-B409-18CAB5FA5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D963B-F521-8145-BC1B-ACC43E0B7C83}"/>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6" name="Footer Placeholder 5">
            <a:extLst>
              <a:ext uri="{FF2B5EF4-FFF2-40B4-BE49-F238E27FC236}">
                <a16:creationId xmlns:a16="http://schemas.microsoft.com/office/drawing/2014/main" id="{7B5C7BD7-ED34-C54A-AF27-E1385D76F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57315-E41C-3E4F-B2C0-590E446A47C1}"/>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101781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0543-8B7E-8247-9DC7-F0B605971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136BF2-9E12-474C-BC80-3244C988D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977F8B-6364-854F-94B1-03133AC59F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14799-5825-0D47-86CC-F7DE149EC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AB2C7-F84A-2B41-BA70-BBBC85AC1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0B443-02EE-B141-B869-51D4AD489670}"/>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8" name="Footer Placeholder 7">
            <a:extLst>
              <a:ext uri="{FF2B5EF4-FFF2-40B4-BE49-F238E27FC236}">
                <a16:creationId xmlns:a16="http://schemas.microsoft.com/office/drawing/2014/main" id="{F5E227A4-DF5D-F149-A9EB-05E20F32F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1BC544-8651-6B4B-A4EA-73E6503CF8FE}"/>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201363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5E93-B9A8-AA46-9056-8857CC2FD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B8D84-ED98-564A-9EAE-F5D1163C0F30}"/>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4" name="Footer Placeholder 3">
            <a:extLst>
              <a:ext uri="{FF2B5EF4-FFF2-40B4-BE49-F238E27FC236}">
                <a16:creationId xmlns:a16="http://schemas.microsoft.com/office/drawing/2014/main" id="{70E1FAC9-650A-8646-BB0E-C9CD5E786F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B4ED3-98A2-304D-BAAC-10C712D75FBD}"/>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12485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ED148-4320-F34E-A489-721ADE3D7E50}"/>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3" name="Footer Placeholder 2">
            <a:extLst>
              <a:ext uri="{FF2B5EF4-FFF2-40B4-BE49-F238E27FC236}">
                <a16:creationId xmlns:a16="http://schemas.microsoft.com/office/drawing/2014/main" id="{DDBEE9BE-4889-0647-BBEC-0DB3ECE7B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15D4A-B66D-8942-B5E5-0614FD256449}"/>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421746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5E2F-31E8-BE4D-BF6D-AB4FA8577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5E4D3F-9ADF-9D41-8219-1408811983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2817D-5E69-664F-B7CC-D8A312D23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7BB-1E69-604E-A2BB-611C7CD567A9}"/>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6" name="Footer Placeholder 5">
            <a:extLst>
              <a:ext uri="{FF2B5EF4-FFF2-40B4-BE49-F238E27FC236}">
                <a16:creationId xmlns:a16="http://schemas.microsoft.com/office/drawing/2014/main" id="{BC58F41B-0399-8C4A-B0A1-B9BF0B621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C0C3F-7B76-8D41-A7F3-DB3A460C6EE7}"/>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284778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202-B1D8-954B-8D3E-8515F9299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F7AD81-5355-2647-BA75-5631FC35D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2BD91-3D50-014E-BBCB-DBB774C08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64202-FC4C-E440-B252-804CDC166660}"/>
              </a:ext>
            </a:extLst>
          </p:cNvPr>
          <p:cNvSpPr>
            <a:spLocks noGrp="1"/>
          </p:cNvSpPr>
          <p:nvPr>
            <p:ph type="dt" sz="half" idx="10"/>
          </p:nvPr>
        </p:nvSpPr>
        <p:spPr/>
        <p:txBody>
          <a:bodyPr/>
          <a:lstStyle/>
          <a:p>
            <a:fld id="{1E66BC8A-C671-B04E-89E0-FCA2BED07B63}" type="datetimeFigureOut">
              <a:rPr lang="en-US" smtClean="0"/>
              <a:t>10/12/22</a:t>
            </a:fld>
            <a:endParaRPr lang="en-US"/>
          </a:p>
        </p:txBody>
      </p:sp>
      <p:sp>
        <p:nvSpPr>
          <p:cNvPr id="6" name="Footer Placeholder 5">
            <a:extLst>
              <a:ext uri="{FF2B5EF4-FFF2-40B4-BE49-F238E27FC236}">
                <a16:creationId xmlns:a16="http://schemas.microsoft.com/office/drawing/2014/main" id="{BFED07F2-B7CE-C141-BA14-1B8251A5A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A112D-F5D7-7F43-89D4-591CF9E8BFE9}"/>
              </a:ext>
            </a:extLst>
          </p:cNvPr>
          <p:cNvSpPr>
            <a:spLocks noGrp="1"/>
          </p:cNvSpPr>
          <p:nvPr>
            <p:ph type="sldNum" sz="quarter" idx="12"/>
          </p:nvPr>
        </p:nvSpPr>
        <p:spPr/>
        <p:txBody>
          <a:bodyPr/>
          <a:lstStyle/>
          <a:p>
            <a:fld id="{C081A0F7-B1C9-634C-8B38-1D308A8B832D}" type="slidenum">
              <a:rPr lang="en-US" smtClean="0"/>
              <a:t>‹#›</a:t>
            </a:fld>
            <a:endParaRPr lang="en-US"/>
          </a:p>
        </p:txBody>
      </p:sp>
    </p:spTree>
    <p:extLst>
      <p:ext uri="{BB962C8B-B14F-4D97-AF65-F5344CB8AC3E}">
        <p14:creationId xmlns:p14="http://schemas.microsoft.com/office/powerpoint/2010/main" val="24248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F43E2-2222-DC4A-99D7-F66D1C981C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C0EE0-C14B-4349-B1B4-9504881C4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89B4E-8DAB-FC46-B88E-AB4FED06E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BC8A-C671-B04E-89E0-FCA2BED07B63}" type="datetimeFigureOut">
              <a:rPr lang="en-US" smtClean="0"/>
              <a:t>10/12/22</a:t>
            </a:fld>
            <a:endParaRPr lang="en-US"/>
          </a:p>
        </p:txBody>
      </p:sp>
      <p:sp>
        <p:nvSpPr>
          <p:cNvPr id="5" name="Footer Placeholder 4">
            <a:extLst>
              <a:ext uri="{FF2B5EF4-FFF2-40B4-BE49-F238E27FC236}">
                <a16:creationId xmlns:a16="http://schemas.microsoft.com/office/drawing/2014/main" id="{BCA5D351-7703-224E-A480-BCE001E5B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03BF1-C9B7-BA44-8728-AF14C21BE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1A0F7-B1C9-634C-8B38-1D308A8B832D}" type="slidenum">
              <a:rPr lang="en-US" smtClean="0"/>
              <a:t>‹#›</a:t>
            </a:fld>
            <a:endParaRPr lang="en-US"/>
          </a:p>
        </p:txBody>
      </p:sp>
      <p:sp>
        <p:nvSpPr>
          <p:cNvPr id="7" name="Rectangle 6">
            <a:extLst>
              <a:ext uri="{FF2B5EF4-FFF2-40B4-BE49-F238E27FC236}">
                <a16:creationId xmlns:a16="http://schemas.microsoft.com/office/drawing/2014/main" id="{DEAA3438-AAC5-0841-B205-83C70D79AB6B}"/>
              </a:ext>
            </a:extLst>
          </p:cNvPr>
          <p:cNvSpPr/>
          <p:nvPr userDrawn="1"/>
        </p:nvSpPr>
        <p:spPr>
          <a:xfrm>
            <a:off x="0" y="14342"/>
            <a:ext cx="12192000" cy="6858000"/>
          </a:xfrm>
          <a:prstGeom prst="rect">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623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energy.gov/management/pf-2022-17-department-energy-interim-conflict-interest-policy-requirements-financia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myfcoichecklist.uillinois.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0FB87-149D-EC49-B9EC-4FB250D9758D}"/>
              </a:ext>
            </a:extLst>
          </p:cNvPr>
          <p:cNvSpPr/>
          <p:nvPr/>
        </p:nvSpPr>
        <p:spPr>
          <a:xfrm>
            <a:off x="-134911" y="-188596"/>
            <a:ext cx="12377705" cy="706786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pic>
        <p:nvPicPr>
          <p:cNvPr id="16" name="Picture 15" descr="A statue of two people&#10;&#10;Description automatically generated with medium confidence">
            <a:extLst>
              <a:ext uri="{FF2B5EF4-FFF2-40B4-BE49-F238E27FC236}">
                <a16:creationId xmlns:a16="http://schemas.microsoft.com/office/drawing/2014/main" id="{3B6BF775-5488-724F-A9A2-4DA4B9EB03BC}"/>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34911" y="-188597"/>
            <a:ext cx="12409728" cy="7046597"/>
          </a:xfrm>
          <a:prstGeom prst="rect">
            <a:avLst/>
          </a:prstGeom>
        </p:spPr>
      </p:pic>
      <p:pic>
        <p:nvPicPr>
          <p:cNvPr id="15" name="Picture 14" descr="Background pattern&#10;&#10;Description automatically generated">
            <a:extLst>
              <a:ext uri="{FF2B5EF4-FFF2-40B4-BE49-F238E27FC236}">
                <a16:creationId xmlns:a16="http://schemas.microsoft.com/office/drawing/2014/main" id="{70E0D749-DB85-CD48-AFD0-4DC600394861}"/>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rot="5400000">
            <a:off x="2559353" y="-2857464"/>
            <a:ext cx="7046597" cy="12384331"/>
          </a:xfrm>
          <a:prstGeom prst="rect">
            <a:avLst/>
          </a:prstGeom>
        </p:spPr>
      </p:pic>
      <p:cxnSp>
        <p:nvCxnSpPr>
          <p:cNvPr id="5" name="Straight Connector 4">
            <a:extLst>
              <a:ext uri="{FF2B5EF4-FFF2-40B4-BE49-F238E27FC236}">
                <a16:creationId xmlns:a16="http://schemas.microsoft.com/office/drawing/2014/main" id="{B2750AAF-EE76-A34C-A52D-037EAF39BE7C}"/>
              </a:ext>
            </a:extLst>
          </p:cNvPr>
          <p:cNvCxnSpPr/>
          <p:nvPr/>
        </p:nvCxnSpPr>
        <p:spPr>
          <a:xfrm>
            <a:off x="711200" y="6045200"/>
            <a:ext cx="1080346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861F790-D3B0-3E43-9C15-BA7A2975506C}"/>
              </a:ext>
            </a:extLst>
          </p:cNvPr>
          <p:cNvSpPr/>
          <p:nvPr/>
        </p:nvSpPr>
        <p:spPr>
          <a:xfrm>
            <a:off x="2015066" y="5740401"/>
            <a:ext cx="8246534" cy="6265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E3C6C96-0767-1449-BF98-916E19703546}"/>
              </a:ext>
            </a:extLst>
          </p:cNvPr>
          <p:cNvCxnSpPr>
            <a:cxnSpLocks/>
          </p:cNvCxnSpPr>
          <p:nvPr/>
        </p:nvCxnSpPr>
        <p:spPr>
          <a:xfrm>
            <a:off x="711200" y="6045201"/>
            <a:ext cx="10803467"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723F82-C19D-DB41-B70E-2E289273FB17}"/>
              </a:ext>
            </a:extLst>
          </p:cNvPr>
          <p:cNvCxnSpPr>
            <a:cxnSpLocks/>
          </p:cNvCxnSpPr>
          <p:nvPr/>
        </p:nvCxnSpPr>
        <p:spPr>
          <a:xfrm>
            <a:off x="7230533" y="863601"/>
            <a:ext cx="4284134"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D9E1EC-63D2-D845-9DF2-B8AAE84C277D}"/>
              </a:ext>
            </a:extLst>
          </p:cNvPr>
          <p:cNvCxnSpPr>
            <a:cxnSpLocks/>
          </p:cNvCxnSpPr>
          <p:nvPr/>
        </p:nvCxnSpPr>
        <p:spPr>
          <a:xfrm>
            <a:off x="728133" y="863601"/>
            <a:ext cx="4284134"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0EF9EBD5-8238-3644-999C-00CF011B27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907" y="431799"/>
            <a:ext cx="615459" cy="888997"/>
          </a:xfrm>
          <a:prstGeom prst="rect">
            <a:avLst/>
          </a:prstGeom>
        </p:spPr>
      </p:pic>
      <p:sp>
        <p:nvSpPr>
          <p:cNvPr id="12" name="TextBox 11">
            <a:extLst>
              <a:ext uri="{FF2B5EF4-FFF2-40B4-BE49-F238E27FC236}">
                <a16:creationId xmlns:a16="http://schemas.microsoft.com/office/drawing/2014/main" id="{B83CCB30-B5DC-7043-AF48-D053D5396054}"/>
              </a:ext>
            </a:extLst>
          </p:cNvPr>
          <p:cNvSpPr txBox="1"/>
          <p:nvPr/>
        </p:nvSpPr>
        <p:spPr>
          <a:xfrm>
            <a:off x="-109512" y="2027456"/>
            <a:ext cx="12352306" cy="2400657"/>
          </a:xfrm>
          <a:prstGeom prst="rect">
            <a:avLst/>
          </a:prstGeom>
          <a:noFill/>
        </p:spPr>
        <p:txBody>
          <a:bodyPr wrap="square" rtlCol="0">
            <a:spAutoFit/>
          </a:bodyPr>
          <a:lstStyle/>
          <a:p>
            <a:pPr algn="ctr"/>
            <a:r>
              <a:rPr lang="en-US" sz="5400" b="1" spc="300" dirty="0">
                <a:solidFill>
                  <a:schemeClr val="bg1"/>
                </a:solidFill>
                <a:latin typeface="Montserrat" pitchFamily="2" charset="77"/>
              </a:rPr>
              <a:t>DEPARTMENT OF ENERGY</a:t>
            </a:r>
          </a:p>
          <a:p>
            <a:pPr algn="ctr"/>
            <a:r>
              <a:rPr lang="en-US" sz="4800" b="1" spc="300" dirty="0">
                <a:solidFill>
                  <a:schemeClr val="bg1"/>
                </a:solidFill>
                <a:latin typeface="Montserrat" pitchFamily="2" charset="77"/>
              </a:rPr>
              <a:t>INTERIM POLICY ON </a:t>
            </a:r>
          </a:p>
          <a:p>
            <a:pPr algn="ctr"/>
            <a:r>
              <a:rPr lang="en-US" sz="4800" b="1" spc="300" dirty="0">
                <a:solidFill>
                  <a:schemeClr val="bg1"/>
                </a:solidFill>
                <a:latin typeface="Montserrat" pitchFamily="2" charset="77"/>
              </a:rPr>
              <a:t>CONFLICTS OF INTEREST</a:t>
            </a:r>
          </a:p>
        </p:txBody>
      </p:sp>
      <p:sp>
        <p:nvSpPr>
          <p:cNvPr id="13" name="TextBox 12">
            <a:extLst>
              <a:ext uri="{FF2B5EF4-FFF2-40B4-BE49-F238E27FC236}">
                <a16:creationId xmlns:a16="http://schemas.microsoft.com/office/drawing/2014/main" id="{E724F662-5709-514C-A78C-D336BFFE1AC6}"/>
              </a:ext>
            </a:extLst>
          </p:cNvPr>
          <p:cNvSpPr txBox="1"/>
          <p:nvPr/>
        </p:nvSpPr>
        <p:spPr>
          <a:xfrm>
            <a:off x="2015066" y="5869002"/>
            <a:ext cx="8246534" cy="400110"/>
          </a:xfrm>
          <a:prstGeom prst="rect">
            <a:avLst/>
          </a:prstGeom>
          <a:noFill/>
        </p:spPr>
        <p:txBody>
          <a:bodyPr wrap="square" rtlCol="0">
            <a:spAutoFit/>
          </a:bodyPr>
          <a:lstStyle/>
          <a:p>
            <a:pPr algn="ctr"/>
            <a:r>
              <a:rPr lang="en-US" sz="2000" dirty="0">
                <a:latin typeface="Montserrat" pitchFamily="2" charset="77"/>
              </a:rPr>
              <a:t>UNIVERSITY OF ILLINOIS URBANA-CHAMPAIGN</a:t>
            </a:r>
          </a:p>
        </p:txBody>
      </p:sp>
      <p:sp>
        <p:nvSpPr>
          <p:cNvPr id="2" name="TextBox 1">
            <a:extLst>
              <a:ext uri="{FF2B5EF4-FFF2-40B4-BE49-F238E27FC236}">
                <a16:creationId xmlns:a16="http://schemas.microsoft.com/office/drawing/2014/main" id="{66F0D799-0B67-7D6B-C50D-580BB82F33B8}"/>
              </a:ext>
            </a:extLst>
          </p:cNvPr>
          <p:cNvSpPr txBox="1"/>
          <p:nvPr/>
        </p:nvSpPr>
        <p:spPr>
          <a:xfrm>
            <a:off x="131491" y="6482345"/>
            <a:ext cx="4572000" cy="307777"/>
          </a:xfrm>
          <a:prstGeom prst="rect">
            <a:avLst/>
          </a:prstGeom>
          <a:noFill/>
        </p:spPr>
        <p:txBody>
          <a:bodyPr wrap="square">
            <a:spAutoFit/>
          </a:bodyPr>
          <a:lstStyle/>
          <a:p>
            <a:r>
              <a:rPr lang="en-US" sz="1400" b="0" i="0" dirty="0">
                <a:solidFill>
                  <a:schemeClr val="bg1"/>
                </a:solidFill>
                <a:effectLst/>
                <a:latin typeface="Source Sans Pro" panose="020B0503030403020204" pitchFamily="34" charset="0"/>
                <a:ea typeface="Source Sans Pro" panose="020B0503030403020204" pitchFamily="34" charset="0"/>
              </a:rPr>
              <a:t>© 2022 University of Illinois Board of Trustees</a:t>
            </a:r>
            <a:endParaRPr lang="en-US" sz="1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994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ED62D9A-793C-6744-924B-57419E6A2ADB}"/>
              </a:ext>
            </a:extLst>
          </p:cNvPr>
          <p:cNvSpPr/>
          <p:nvPr/>
        </p:nvSpPr>
        <p:spPr>
          <a:xfrm>
            <a:off x="7686660" y="1378635"/>
            <a:ext cx="3756074" cy="4606530"/>
          </a:xfrm>
          <a:prstGeom prst="rect">
            <a:avLst/>
          </a:prstGeom>
          <a:solidFill>
            <a:srgbClr val="FF5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8B501CC-A282-6D46-8530-7557B077CEDC}"/>
              </a:ext>
            </a:extLst>
          </p:cNvPr>
          <p:cNvSpPr txBox="1"/>
          <p:nvPr/>
        </p:nvSpPr>
        <p:spPr>
          <a:xfrm>
            <a:off x="1273887" y="1901910"/>
            <a:ext cx="5993326" cy="3293209"/>
          </a:xfrm>
          <a:prstGeom prst="rect">
            <a:avLst/>
          </a:prstGeom>
          <a:noFill/>
        </p:spPr>
        <p:txBody>
          <a:bodyPr wrap="square">
            <a:spAutoFit/>
          </a:bodyPr>
          <a:lstStyle/>
          <a:p>
            <a:pPr>
              <a:buFont typeface="Arial" pitchFamily="34" charset="0"/>
              <a:buNone/>
            </a:pPr>
            <a:r>
              <a:rPr lang="en-US" sz="2600" b="1" dirty="0">
                <a:latin typeface="Source Sans Pro" panose="020B0503030403020204" pitchFamily="34" charset="0"/>
                <a:ea typeface="Source Sans Pro" panose="020B0503030403020204" pitchFamily="34" charset="0"/>
              </a:rPr>
              <a:t>Any interest </a:t>
            </a:r>
            <a:r>
              <a:rPr lang="en-US" sz="2600" b="1" dirty="0">
                <a:latin typeface="Source Sans Pro" panose="020B0503030403020204" pitchFamily="34" charset="0"/>
                <a:ea typeface="Source Sans Pro" panose="020B0503030403020204" pitchFamily="34" charset="0"/>
                <a:cs typeface="Calibri" pitchFamily="34" charset="0"/>
              </a:rPr>
              <a:t>≥</a:t>
            </a:r>
            <a:r>
              <a:rPr lang="en-US" sz="2600" b="1" dirty="0">
                <a:latin typeface="Source Sans Pro" panose="020B0503030403020204" pitchFamily="34" charset="0"/>
                <a:ea typeface="Source Sans Pro" panose="020B0503030403020204" pitchFamily="34" charset="0"/>
              </a:rPr>
              <a:t> $5000 in a publicly traded company</a:t>
            </a:r>
            <a:r>
              <a:rPr lang="en-US" sz="2600" dirty="0">
                <a:latin typeface="Source Sans Pro" panose="020B0503030403020204" pitchFamily="34" charset="0"/>
                <a:ea typeface="Source Sans Pro" panose="020B0503030403020204" pitchFamily="34" charset="0"/>
              </a:rPr>
              <a:t> </a:t>
            </a:r>
          </a:p>
          <a:p>
            <a:pPr marL="457200" indent="-457200">
              <a:buFont typeface="Arial" panose="020B0604020202020204" pitchFamily="34" charset="0"/>
              <a:buChar char="•"/>
            </a:pPr>
            <a:r>
              <a:rPr lang="en-US" sz="2600" dirty="0">
                <a:latin typeface="Source Sans Pro" panose="020B0503030403020204" pitchFamily="34" charset="0"/>
                <a:ea typeface="Source Sans Pro" panose="020B0503030403020204" pitchFamily="34" charset="0"/>
              </a:rPr>
              <a:t>This includes equity and other remuneration for consulting, honoraria, etc.</a:t>
            </a:r>
          </a:p>
          <a:p>
            <a:pPr marL="457200" indent="-457200">
              <a:buFont typeface="Arial" panose="020B0604020202020204" pitchFamily="34" charset="0"/>
              <a:buChar char="•"/>
            </a:pPr>
            <a:r>
              <a:rPr lang="en-US" sz="2600" dirty="0">
                <a:latin typeface="Source Sans Pro" panose="020B0503030403020204" pitchFamily="34" charset="0"/>
                <a:ea typeface="Source Sans Pro" panose="020B0503030403020204" pitchFamily="34" charset="0"/>
              </a:rPr>
              <a:t>Aggregate value over preceding 12 months</a:t>
            </a:r>
          </a:p>
          <a:p>
            <a:endParaRPr lang="en-US" sz="2600" dirty="0">
              <a:latin typeface="Montserrat" pitchFamily="2" charset="77"/>
              <a:ea typeface="Adobe Garamond Pro"/>
            </a:endParaRP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pic>
        <p:nvPicPr>
          <p:cNvPr id="12" name="Picture 11" descr="A person sitting at a desk&#10;&#10;Description automatically generated with low confidence">
            <a:extLst>
              <a:ext uri="{FF2B5EF4-FFF2-40B4-BE49-F238E27FC236}">
                <a16:creationId xmlns:a16="http://schemas.microsoft.com/office/drawing/2014/main" id="{E7C85886-CF9C-9741-9C57-530B561B9DA4}"/>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6660" y="1378636"/>
            <a:ext cx="3780837" cy="4606530"/>
          </a:xfrm>
          <a:prstGeom prst="rect">
            <a:avLst/>
          </a:prstGeom>
        </p:spPr>
      </p:pic>
      <p:cxnSp>
        <p:nvCxnSpPr>
          <p:cNvPr id="4" name="Straight Connector 3">
            <a:extLst>
              <a:ext uri="{FF2B5EF4-FFF2-40B4-BE49-F238E27FC236}">
                <a16:creationId xmlns:a16="http://schemas.microsoft.com/office/drawing/2014/main" id="{A6C605A4-1741-5E4A-8A01-F5CF23AC39EE}"/>
              </a:ext>
            </a:extLst>
          </p:cNvPr>
          <p:cNvCxnSpPr>
            <a:cxnSpLocks/>
          </p:cNvCxnSpPr>
          <p:nvPr/>
        </p:nvCxnSpPr>
        <p:spPr>
          <a:xfrm>
            <a:off x="918608" y="2015030"/>
            <a:ext cx="0" cy="2603351"/>
          </a:xfrm>
          <a:prstGeom prst="line">
            <a:avLst/>
          </a:prstGeom>
          <a:ln w="63500">
            <a:solidFill>
              <a:srgbClr val="FF552D"/>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F727F38-7C58-AD5A-F82C-E8838B40C81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F83008-0B6F-18DA-2483-45D29C43335D}"/>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IS A SIGNIFICANT FINANCIAL INTEREST?</a:t>
            </a:r>
          </a:p>
        </p:txBody>
      </p:sp>
      <p:sp>
        <p:nvSpPr>
          <p:cNvPr id="8" name="TextBox 7">
            <a:extLst>
              <a:ext uri="{FF2B5EF4-FFF2-40B4-BE49-F238E27FC236}">
                <a16:creationId xmlns:a16="http://schemas.microsoft.com/office/drawing/2014/main" id="{D3C8CF8F-0D98-FE31-40F1-9F3C47C42FAC}"/>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7283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0ADB10-A03A-A146-9974-0DE4CDCD8544}"/>
              </a:ext>
            </a:extLst>
          </p:cNvPr>
          <p:cNvSpPr/>
          <p:nvPr/>
        </p:nvSpPr>
        <p:spPr>
          <a:xfrm>
            <a:off x="0" y="0"/>
            <a:ext cx="12192000" cy="6858000"/>
          </a:xfrm>
          <a:prstGeom prst="rect">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ED62D9A-793C-6744-924B-57419E6A2ADB}"/>
              </a:ext>
            </a:extLst>
          </p:cNvPr>
          <p:cNvSpPr/>
          <p:nvPr/>
        </p:nvSpPr>
        <p:spPr>
          <a:xfrm>
            <a:off x="7686660" y="1378635"/>
            <a:ext cx="3756074" cy="4606530"/>
          </a:xfrm>
          <a:prstGeom prst="rect">
            <a:avLst/>
          </a:prstGeom>
          <a:solidFill>
            <a:srgbClr val="FF5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8B501CC-A282-6D46-8530-7557B077CEDC}"/>
              </a:ext>
            </a:extLst>
          </p:cNvPr>
          <p:cNvSpPr txBox="1"/>
          <p:nvPr/>
        </p:nvSpPr>
        <p:spPr>
          <a:xfrm>
            <a:off x="1219199" y="1973740"/>
            <a:ext cx="5880847" cy="2308324"/>
          </a:xfrm>
          <a:prstGeom prst="rect">
            <a:avLst/>
          </a:prstGeom>
          <a:noFill/>
        </p:spPr>
        <p:txBody>
          <a:bodyPr wrap="square">
            <a:spAutoFit/>
          </a:bodyPr>
          <a:lstStyle/>
          <a:p>
            <a:pPr>
              <a:buFont typeface="Arial" pitchFamily="34" charset="0"/>
              <a:buNone/>
            </a:pPr>
            <a:r>
              <a:rPr lang="en-US" sz="2400" b="1" dirty="0">
                <a:latin typeface="Source Sans Pro" panose="020B0503030403020204" pitchFamily="34" charset="0"/>
                <a:ea typeface="Source Sans Pro" panose="020B0503030403020204" pitchFamily="34" charset="0"/>
              </a:rPr>
              <a:t>Any remuneration from or interest in a non-publicly traded entity </a:t>
            </a:r>
            <a:r>
              <a:rPr lang="en-US" sz="2400" i="1" dirty="0">
                <a:latin typeface="Source Sans Pro" panose="020B0503030403020204" pitchFamily="34" charset="0"/>
                <a:ea typeface="Source Sans Pro" panose="020B0503030403020204" pitchFamily="34" charset="0"/>
              </a:rPr>
              <a:t>(including non-profits) </a:t>
            </a:r>
            <a:r>
              <a:rPr lang="en-US" sz="2400" b="1" dirty="0">
                <a:latin typeface="Source Sans Pro" panose="020B0503030403020204" pitchFamily="34" charset="0"/>
                <a:ea typeface="Source Sans Pro" panose="020B0503030403020204" pitchFamily="34" charset="0"/>
              </a:rPr>
              <a:t>&gt;$0</a:t>
            </a:r>
            <a:r>
              <a:rPr lang="en-US" sz="2400" dirty="0">
                <a:latin typeface="Source Sans Pro" panose="020B0503030403020204" pitchFamily="34" charset="0"/>
                <a:ea typeface="Source Sans Pro" panose="020B0503030403020204" pitchFamily="34" charset="0"/>
              </a:rPr>
              <a:t>  </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Any interest in start-up companies</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Payments for consulting, honoraria,  </a:t>
            </a:r>
            <a:br>
              <a:rPr lang="en-US" sz="2400" dirty="0">
                <a:latin typeface="Source Sans Pro" panose="020B0503030403020204" pitchFamily="34" charset="0"/>
                <a:ea typeface="Source Sans Pro" panose="020B0503030403020204" pitchFamily="34" charset="0"/>
              </a:rPr>
            </a:br>
            <a:r>
              <a:rPr lang="en-US" sz="2400" dirty="0">
                <a:latin typeface="Source Sans Pro" panose="020B0503030403020204" pitchFamily="34" charset="0"/>
                <a:ea typeface="Source Sans Pro" panose="020B0503030403020204" pitchFamily="34" charset="0"/>
              </a:rPr>
              <a:t>and journal editing</a:t>
            </a: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cxnSp>
        <p:nvCxnSpPr>
          <p:cNvPr id="4" name="Straight Connector 3">
            <a:extLst>
              <a:ext uri="{FF2B5EF4-FFF2-40B4-BE49-F238E27FC236}">
                <a16:creationId xmlns:a16="http://schemas.microsoft.com/office/drawing/2014/main" id="{A6C605A4-1741-5E4A-8A01-F5CF23AC39EE}"/>
              </a:ext>
            </a:extLst>
          </p:cNvPr>
          <p:cNvCxnSpPr>
            <a:cxnSpLocks/>
          </p:cNvCxnSpPr>
          <p:nvPr/>
        </p:nvCxnSpPr>
        <p:spPr>
          <a:xfrm>
            <a:off x="854440" y="2115671"/>
            <a:ext cx="0" cy="2166393"/>
          </a:xfrm>
          <a:prstGeom prst="line">
            <a:avLst/>
          </a:prstGeom>
          <a:ln w="63500">
            <a:solidFill>
              <a:srgbClr val="FF552D"/>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person, clothing, wall, indoor&#10;&#10;Description automatically generated">
            <a:extLst>
              <a:ext uri="{FF2B5EF4-FFF2-40B4-BE49-F238E27FC236}">
                <a16:creationId xmlns:a16="http://schemas.microsoft.com/office/drawing/2014/main" id="{DB039728-AF62-CA4C-BCE7-3622F39E4BE4}"/>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6660" y="1378634"/>
            <a:ext cx="3756074" cy="4606531"/>
          </a:xfrm>
          <a:prstGeom prst="rect">
            <a:avLst/>
          </a:prstGeom>
        </p:spPr>
      </p:pic>
      <p:sp>
        <p:nvSpPr>
          <p:cNvPr id="2" name="Rectangle 1">
            <a:extLst>
              <a:ext uri="{FF2B5EF4-FFF2-40B4-BE49-F238E27FC236}">
                <a16:creationId xmlns:a16="http://schemas.microsoft.com/office/drawing/2014/main" id="{C1D7737D-59BA-308F-171F-38BA0340CE0B}"/>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93B30B0-8126-081A-297C-ED6B94688950}"/>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IS A SIGNIFICANT FINANCIAL INTEREST?</a:t>
            </a:r>
          </a:p>
        </p:txBody>
      </p:sp>
      <p:sp>
        <p:nvSpPr>
          <p:cNvPr id="8" name="TextBox 7">
            <a:extLst>
              <a:ext uri="{FF2B5EF4-FFF2-40B4-BE49-F238E27FC236}">
                <a16:creationId xmlns:a16="http://schemas.microsoft.com/office/drawing/2014/main" id="{479FA9B0-5D10-1844-F8C4-54B7EE2B60C2}"/>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3130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0ADB10-A03A-A146-9974-0DE4CDCD8544}"/>
              </a:ext>
            </a:extLst>
          </p:cNvPr>
          <p:cNvSpPr/>
          <p:nvPr/>
        </p:nvSpPr>
        <p:spPr>
          <a:xfrm>
            <a:off x="0" y="0"/>
            <a:ext cx="12192000" cy="6858000"/>
          </a:xfrm>
          <a:prstGeom prst="rect">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ED62D9A-793C-6744-924B-57419E6A2ADB}"/>
              </a:ext>
            </a:extLst>
          </p:cNvPr>
          <p:cNvSpPr/>
          <p:nvPr/>
        </p:nvSpPr>
        <p:spPr>
          <a:xfrm>
            <a:off x="7686660" y="1378635"/>
            <a:ext cx="3756074" cy="4606530"/>
          </a:xfrm>
          <a:prstGeom prst="rect">
            <a:avLst/>
          </a:prstGeom>
          <a:solidFill>
            <a:srgbClr val="FF5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8B501CC-A282-6D46-8530-7557B077CEDC}"/>
              </a:ext>
            </a:extLst>
          </p:cNvPr>
          <p:cNvSpPr txBox="1"/>
          <p:nvPr/>
        </p:nvSpPr>
        <p:spPr>
          <a:xfrm>
            <a:off x="1237085" y="1682228"/>
            <a:ext cx="6066931" cy="3693319"/>
          </a:xfrm>
          <a:prstGeom prst="rect">
            <a:avLst/>
          </a:prstGeom>
          <a:noFill/>
        </p:spPr>
        <p:txBody>
          <a:bodyPr wrap="square">
            <a:spAutoFit/>
          </a:bodyPr>
          <a:lstStyle/>
          <a:p>
            <a:r>
              <a:rPr lang="en-US" sz="2400" b="1" dirty="0">
                <a:latin typeface="Source Sans Pro" panose="020B0503030403020204" pitchFamily="34" charset="0"/>
                <a:ea typeface="Source Sans Pro" panose="020B0503030403020204" pitchFamily="34" charset="0"/>
              </a:rPr>
              <a:t>SFI excludes: </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income from investment vehicles that the investigator does not control (e.g., mutual funds)</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income from seminars, lectures, teaching, advisory board or review panel for:</a:t>
            </a:r>
          </a:p>
          <a:p>
            <a:pPr marL="800100" lvl="1" indent="-342900">
              <a:spcAft>
                <a:spcPts val="6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U.S. federal, state, or local government</a:t>
            </a:r>
          </a:p>
          <a:p>
            <a:pPr marL="800100" lvl="1" indent="-342900">
              <a:spcAft>
                <a:spcPts val="6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U.S. institutions of higher education</a:t>
            </a:r>
          </a:p>
          <a:p>
            <a:pPr marL="1257300" lvl="2" indent="-342900">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research institutes affiliated with U.S. institution of higher education</a:t>
            </a: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cxnSp>
        <p:nvCxnSpPr>
          <p:cNvPr id="4" name="Straight Connector 3">
            <a:extLst>
              <a:ext uri="{FF2B5EF4-FFF2-40B4-BE49-F238E27FC236}">
                <a16:creationId xmlns:a16="http://schemas.microsoft.com/office/drawing/2014/main" id="{A6C605A4-1741-5E4A-8A01-F5CF23AC39EE}"/>
              </a:ext>
            </a:extLst>
          </p:cNvPr>
          <p:cNvCxnSpPr>
            <a:cxnSpLocks/>
          </p:cNvCxnSpPr>
          <p:nvPr/>
        </p:nvCxnSpPr>
        <p:spPr>
          <a:xfrm>
            <a:off x="854440" y="1812758"/>
            <a:ext cx="0" cy="3449053"/>
          </a:xfrm>
          <a:prstGeom prst="line">
            <a:avLst/>
          </a:prstGeom>
          <a:ln w="63500">
            <a:solidFill>
              <a:srgbClr val="FF552D"/>
            </a:solidFill>
          </a:ln>
        </p:spPr>
        <p:style>
          <a:lnRef idx="1">
            <a:schemeClr val="accent1"/>
          </a:lnRef>
          <a:fillRef idx="0">
            <a:schemeClr val="accent1"/>
          </a:fillRef>
          <a:effectRef idx="0">
            <a:schemeClr val="accent1"/>
          </a:effectRef>
          <a:fontRef idx="minor">
            <a:schemeClr val="tx1"/>
          </a:fontRef>
        </p:style>
      </p:cxnSp>
      <p:pic>
        <p:nvPicPr>
          <p:cNvPr id="5" name="Picture 4" descr="A person sitting at a table&#10;&#10;Description automatically generated with medium confidence">
            <a:extLst>
              <a:ext uri="{FF2B5EF4-FFF2-40B4-BE49-F238E27FC236}">
                <a16:creationId xmlns:a16="http://schemas.microsoft.com/office/drawing/2014/main" id="{6EFD7D09-9055-1040-BF21-CC0B20D7CBFC}"/>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6660" y="1378635"/>
            <a:ext cx="3756074" cy="4606530"/>
          </a:xfrm>
          <a:prstGeom prst="rect">
            <a:avLst/>
          </a:prstGeom>
        </p:spPr>
      </p:pic>
      <p:sp>
        <p:nvSpPr>
          <p:cNvPr id="2" name="Rectangle 1">
            <a:extLst>
              <a:ext uri="{FF2B5EF4-FFF2-40B4-BE49-F238E27FC236}">
                <a16:creationId xmlns:a16="http://schemas.microsoft.com/office/drawing/2014/main" id="{869A272F-E01A-1295-01EE-22ADE35C21D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896D022-F5BB-606D-F941-ABF89E32F193}"/>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ISN’T A SIGNIFICANT FINANCIAL INTEREST?</a:t>
            </a:r>
          </a:p>
        </p:txBody>
      </p:sp>
      <p:sp>
        <p:nvSpPr>
          <p:cNvPr id="12" name="TextBox 11">
            <a:extLst>
              <a:ext uri="{FF2B5EF4-FFF2-40B4-BE49-F238E27FC236}">
                <a16:creationId xmlns:a16="http://schemas.microsoft.com/office/drawing/2014/main" id="{D24C0270-F817-74D6-EC5A-7BB3E8614D33}"/>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455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ED62D9A-793C-6744-924B-57419E6A2ADB}"/>
              </a:ext>
            </a:extLst>
          </p:cNvPr>
          <p:cNvSpPr/>
          <p:nvPr/>
        </p:nvSpPr>
        <p:spPr>
          <a:xfrm>
            <a:off x="7686660" y="1378635"/>
            <a:ext cx="3756074" cy="4606530"/>
          </a:xfrm>
          <a:prstGeom prst="rect">
            <a:avLst/>
          </a:prstGeom>
          <a:solidFill>
            <a:srgbClr val="FF5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8B501CC-A282-6D46-8530-7557B077CEDC}"/>
              </a:ext>
            </a:extLst>
          </p:cNvPr>
          <p:cNvSpPr txBox="1"/>
          <p:nvPr/>
        </p:nvSpPr>
        <p:spPr>
          <a:xfrm>
            <a:off x="1281419" y="1973740"/>
            <a:ext cx="6405241"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At proposal submission</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Before participating in the project</a:t>
            </a:r>
          </a:p>
          <a:p>
            <a:pPr marL="342900" indent="-342900">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endParaRPr>
          </a:p>
          <a:p>
            <a:r>
              <a:rPr lang="en-US" sz="2400" i="1" dirty="0">
                <a:latin typeface="Source Sans Pro" panose="020B0503030403020204" pitchFamily="34" charset="0"/>
                <a:ea typeface="Source Sans Pro" panose="020B0503030403020204" pitchFamily="34" charset="0"/>
              </a:rPr>
              <a:t>and</a:t>
            </a:r>
          </a:p>
          <a:p>
            <a:endParaRPr lang="en-US" sz="2400" i="1"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At least annually</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Within 30 days of acquiring a new SFI</a:t>
            </a: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cxnSp>
        <p:nvCxnSpPr>
          <p:cNvPr id="4" name="Straight Connector 3">
            <a:extLst>
              <a:ext uri="{FF2B5EF4-FFF2-40B4-BE49-F238E27FC236}">
                <a16:creationId xmlns:a16="http://schemas.microsoft.com/office/drawing/2014/main" id="{A6C605A4-1741-5E4A-8A01-F5CF23AC39EE}"/>
              </a:ext>
            </a:extLst>
          </p:cNvPr>
          <p:cNvCxnSpPr>
            <a:cxnSpLocks/>
          </p:cNvCxnSpPr>
          <p:nvPr/>
        </p:nvCxnSpPr>
        <p:spPr>
          <a:xfrm>
            <a:off x="869981" y="2117558"/>
            <a:ext cx="0" cy="2390274"/>
          </a:xfrm>
          <a:prstGeom prst="line">
            <a:avLst/>
          </a:prstGeom>
          <a:ln w="63500">
            <a:solidFill>
              <a:srgbClr val="FF552D"/>
            </a:solidFill>
          </a:ln>
        </p:spPr>
        <p:style>
          <a:lnRef idx="1">
            <a:schemeClr val="accent1"/>
          </a:lnRef>
          <a:fillRef idx="0">
            <a:schemeClr val="accent1"/>
          </a:fillRef>
          <a:effectRef idx="0">
            <a:schemeClr val="accent1"/>
          </a:effectRef>
          <a:fontRef idx="minor">
            <a:schemeClr val="tx1"/>
          </a:fontRef>
        </p:style>
      </p:cxnSp>
      <p:pic>
        <p:nvPicPr>
          <p:cNvPr id="5" name="Picture 4" descr="A person sitting at a table&#10;&#10;Description automatically generated with medium confidence">
            <a:extLst>
              <a:ext uri="{FF2B5EF4-FFF2-40B4-BE49-F238E27FC236}">
                <a16:creationId xmlns:a16="http://schemas.microsoft.com/office/drawing/2014/main" id="{6EFD7D09-9055-1040-BF21-CC0B20D7CBFC}"/>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6660" y="1378635"/>
            <a:ext cx="3756074" cy="4606530"/>
          </a:xfrm>
          <a:prstGeom prst="rect">
            <a:avLst/>
          </a:prstGeom>
        </p:spPr>
      </p:pic>
      <p:sp>
        <p:nvSpPr>
          <p:cNvPr id="3" name="Rectangle 2">
            <a:extLst>
              <a:ext uri="{FF2B5EF4-FFF2-40B4-BE49-F238E27FC236}">
                <a16:creationId xmlns:a16="http://schemas.microsoft.com/office/drawing/2014/main" id="{D23B8CC1-05F9-4CD2-2468-2471CBF0DA7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C32162A-A244-C875-B598-A924CBFC2613}"/>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WHEN DO I DISCLOSE?</a:t>
            </a:r>
          </a:p>
        </p:txBody>
      </p:sp>
      <p:sp>
        <p:nvSpPr>
          <p:cNvPr id="17" name="TextBox 16">
            <a:extLst>
              <a:ext uri="{FF2B5EF4-FFF2-40B4-BE49-F238E27FC236}">
                <a16:creationId xmlns:a16="http://schemas.microsoft.com/office/drawing/2014/main" id="{47FFE5D7-379B-108F-53D3-10BB094351F6}"/>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2406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0AB25D-8337-A543-BE84-BA00EBEACDCF}"/>
              </a:ext>
            </a:extLst>
          </p:cNvPr>
          <p:cNvSpPr/>
          <p:nvPr/>
        </p:nvSpPr>
        <p:spPr>
          <a:xfrm>
            <a:off x="-1" y="0"/>
            <a:ext cx="12191999" cy="3620768"/>
          </a:xfrm>
          <a:prstGeom prst="rect">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CASE STUDY #1</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275907"/>
            <a:ext cx="184731" cy="369332"/>
          </a:xfrm>
          <a:prstGeom prst="rect">
            <a:avLst/>
          </a:prstGeom>
          <a:noFill/>
        </p:spPr>
        <p:txBody>
          <a:bodyPr wrap="none" rtlCol="0">
            <a:spAutoFit/>
          </a:bodyPr>
          <a:lstStyle/>
          <a:p>
            <a:endParaRPr lang="en-US" dirty="0"/>
          </a:p>
        </p:txBody>
      </p:sp>
      <p:pic>
        <p:nvPicPr>
          <p:cNvPr id="24" name="Picture 23" descr="A screenshot of a cell phone&#10;&#10;Description automatically generated">
            <a:extLst>
              <a:ext uri="{FF2B5EF4-FFF2-40B4-BE49-F238E27FC236}">
                <a16:creationId xmlns:a16="http://schemas.microsoft.com/office/drawing/2014/main" id="{1BE43269-9A88-184D-AC14-C54330F1A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32471" y="6289577"/>
            <a:ext cx="316523" cy="457200"/>
          </a:xfrm>
          <a:prstGeom prst="rect">
            <a:avLst/>
          </a:prstGeom>
        </p:spPr>
      </p:pic>
      <p:sp>
        <p:nvSpPr>
          <p:cNvPr id="3" name="Oval 2">
            <a:extLst>
              <a:ext uri="{FF2B5EF4-FFF2-40B4-BE49-F238E27FC236}">
                <a16:creationId xmlns:a16="http://schemas.microsoft.com/office/drawing/2014/main" id="{B5466922-F714-6B4D-89FB-2BECB4989A40}"/>
              </a:ext>
            </a:extLst>
          </p:cNvPr>
          <p:cNvSpPr/>
          <p:nvPr/>
        </p:nvSpPr>
        <p:spPr>
          <a:xfrm>
            <a:off x="801740" y="1263805"/>
            <a:ext cx="2038736" cy="2038736"/>
          </a:xfrm>
          <a:prstGeom prst="ellipse">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C559238-62C0-144E-BB59-7D235012EC58}"/>
              </a:ext>
            </a:extLst>
          </p:cNvPr>
          <p:cNvPicPr>
            <a:picLocks noChangeAspect="1"/>
          </p:cNvPicPr>
          <p:nvPr/>
        </p:nvPicPr>
        <p:blipFill>
          <a:blip r:embed="rId4"/>
          <a:stretch>
            <a:fillRect/>
          </a:stretch>
        </p:blipFill>
        <p:spPr>
          <a:xfrm>
            <a:off x="1310309" y="1770057"/>
            <a:ext cx="1038034" cy="934231"/>
          </a:xfrm>
          <a:prstGeom prst="rect">
            <a:avLst/>
          </a:prstGeom>
        </p:spPr>
      </p:pic>
      <p:sp>
        <p:nvSpPr>
          <p:cNvPr id="13" name="Oval 12">
            <a:extLst>
              <a:ext uri="{FF2B5EF4-FFF2-40B4-BE49-F238E27FC236}">
                <a16:creationId xmlns:a16="http://schemas.microsoft.com/office/drawing/2014/main" id="{423F6302-806E-304D-8488-A075ADC42C7B}"/>
              </a:ext>
            </a:extLst>
          </p:cNvPr>
          <p:cNvSpPr/>
          <p:nvPr/>
        </p:nvSpPr>
        <p:spPr>
          <a:xfrm>
            <a:off x="809958" y="3978507"/>
            <a:ext cx="2038736" cy="2038736"/>
          </a:xfrm>
          <a:prstGeom prst="ellipse">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840001B6-5786-C349-B4E8-816A7269D79F}"/>
              </a:ext>
            </a:extLst>
          </p:cNvPr>
          <p:cNvPicPr>
            <a:picLocks noChangeAspect="1"/>
          </p:cNvPicPr>
          <p:nvPr/>
        </p:nvPicPr>
        <p:blipFill>
          <a:blip r:embed="rId5"/>
          <a:stretch>
            <a:fillRect/>
          </a:stretch>
        </p:blipFill>
        <p:spPr>
          <a:xfrm>
            <a:off x="1543055" y="4514319"/>
            <a:ext cx="645815" cy="968722"/>
          </a:xfrm>
          <a:prstGeom prst="rect">
            <a:avLst/>
          </a:prstGeom>
        </p:spPr>
      </p:pic>
      <p:sp>
        <p:nvSpPr>
          <p:cNvPr id="10" name="Rectangle 9">
            <a:extLst>
              <a:ext uri="{FF2B5EF4-FFF2-40B4-BE49-F238E27FC236}">
                <a16:creationId xmlns:a16="http://schemas.microsoft.com/office/drawing/2014/main" id="{AE94E908-097A-9A45-B667-498EC4AB987E}"/>
              </a:ext>
            </a:extLst>
          </p:cNvPr>
          <p:cNvSpPr/>
          <p:nvPr/>
        </p:nvSpPr>
        <p:spPr>
          <a:xfrm>
            <a:off x="3349044" y="1464680"/>
            <a:ext cx="8041215" cy="1569660"/>
          </a:xfrm>
          <a:prstGeom prst="rect">
            <a:avLst/>
          </a:prstGeom>
        </p:spPr>
        <p:txBody>
          <a:bodyPr wrap="square">
            <a:spAutoFit/>
          </a:bodyPr>
          <a:lstStyle/>
          <a:p>
            <a:r>
              <a:rPr lang="en-US" sz="2400" b="1" dirty="0">
                <a:solidFill>
                  <a:schemeClr val="bg1"/>
                </a:solidFill>
                <a:latin typeface="Source Sans Pro" panose="020B0503030403020204" pitchFamily="34" charset="0"/>
                <a:ea typeface="Source Sans Pro" panose="020B0503030403020204" pitchFamily="34" charset="0"/>
              </a:rPr>
              <a:t>Issue</a:t>
            </a:r>
          </a:p>
          <a:p>
            <a:r>
              <a:rPr lang="en-US" sz="2400" dirty="0">
                <a:solidFill>
                  <a:schemeClr val="bg1"/>
                </a:solidFill>
                <a:latin typeface="Source Sans Pro" panose="020B0503030403020204" pitchFamily="34" charset="0"/>
                <a:ea typeface="Source Sans Pro" panose="020B0503030403020204" pitchFamily="34" charset="0"/>
              </a:rPr>
              <a:t>A faculty member with a DOE grant consults for a start-up company commercializing a technology developed in her lab and is paid with stock options.</a:t>
            </a:r>
          </a:p>
        </p:txBody>
      </p:sp>
      <p:sp>
        <p:nvSpPr>
          <p:cNvPr id="16" name="Rectangle 15">
            <a:extLst>
              <a:ext uri="{FF2B5EF4-FFF2-40B4-BE49-F238E27FC236}">
                <a16:creationId xmlns:a16="http://schemas.microsoft.com/office/drawing/2014/main" id="{299D59B5-7C59-1C43-966E-0A7BFEF633C8}"/>
              </a:ext>
            </a:extLst>
          </p:cNvPr>
          <p:cNvSpPr/>
          <p:nvPr/>
        </p:nvSpPr>
        <p:spPr>
          <a:xfrm>
            <a:off x="3349044" y="3840887"/>
            <a:ext cx="8041215" cy="2308324"/>
          </a:xfrm>
          <a:prstGeom prst="rect">
            <a:avLst/>
          </a:prstGeom>
        </p:spPr>
        <p:txBody>
          <a:bodyPr wrap="square">
            <a:spAutoFit/>
          </a:bodyPr>
          <a:lstStyle/>
          <a:p>
            <a:r>
              <a:rPr lang="en-US" sz="2400" b="1" dirty="0">
                <a:solidFill>
                  <a:srgbClr val="4D69A0"/>
                </a:solidFill>
                <a:latin typeface="Source Sans Pro" panose="020B0503030403020204" pitchFamily="34" charset="0"/>
                <a:ea typeface="Source Sans Pro" panose="020B0503030403020204" pitchFamily="34" charset="0"/>
              </a:rPr>
              <a:t>Solution</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The financial interest must be reported</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The company is not publicly traded; therefore, a financial interest of </a:t>
            </a:r>
            <a:r>
              <a:rPr lang="en-US" sz="2400" b="1" dirty="0">
                <a:latin typeface="Source Sans Pro" panose="020B0503030403020204" pitchFamily="34" charset="0"/>
                <a:ea typeface="Source Sans Pro" panose="020B0503030403020204" pitchFamily="34" charset="0"/>
              </a:rPr>
              <a:t>any</a:t>
            </a:r>
            <a:r>
              <a:rPr lang="en-US" sz="2400" dirty="0">
                <a:latin typeface="Source Sans Pro" panose="020B0503030403020204" pitchFamily="34" charset="0"/>
                <a:ea typeface="Source Sans Pro" panose="020B0503030403020204" pitchFamily="34" charset="0"/>
              </a:rPr>
              <a:t> value must be disclosed.</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The faculty member must disclose this financial interest within 30 days of starting consulting.</a:t>
            </a:r>
          </a:p>
        </p:txBody>
      </p:sp>
      <p:sp>
        <p:nvSpPr>
          <p:cNvPr id="8" name="TextBox 7">
            <a:extLst>
              <a:ext uri="{FF2B5EF4-FFF2-40B4-BE49-F238E27FC236}">
                <a16:creationId xmlns:a16="http://schemas.microsoft.com/office/drawing/2014/main" id="{364D99FB-023D-5A63-3176-4C9E8C79EA59}"/>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404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938970-CB1B-4DDB-D6F8-146C8941B39D}"/>
              </a:ext>
            </a:extLst>
          </p:cNvPr>
          <p:cNvSpPr/>
          <p:nvPr/>
        </p:nvSpPr>
        <p:spPr>
          <a:xfrm>
            <a:off x="-1" y="0"/>
            <a:ext cx="12191999" cy="3620768"/>
          </a:xfrm>
          <a:prstGeom prst="rect">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CASE STUDY #2</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275907"/>
            <a:ext cx="184731" cy="369332"/>
          </a:xfrm>
          <a:prstGeom prst="rect">
            <a:avLst/>
          </a:prstGeom>
          <a:noFill/>
        </p:spPr>
        <p:txBody>
          <a:bodyPr wrap="none" rtlCol="0">
            <a:spAutoFit/>
          </a:bodyPr>
          <a:lstStyle/>
          <a:p>
            <a:endParaRPr lang="en-US" dirty="0"/>
          </a:p>
        </p:txBody>
      </p:sp>
      <p:pic>
        <p:nvPicPr>
          <p:cNvPr id="24" name="Picture 23" descr="A screenshot of a cell phone&#10;&#10;Description automatically generated">
            <a:extLst>
              <a:ext uri="{FF2B5EF4-FFF2-40B4-BE49-F238E27FC236}">
                <a16:creationId xmlns:a16="http://schemas.microsoft.com/office/drawing/2014/main" id="{1BE43269-9A88-184D-AC14-C54330F1A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32471" y="6289577"/>
            <a:ext cx="316523" cy="457200"/>
          </a:xfrm>
          <a:prstGeom prst="rect">
            <a:avLst/>
          </a:prstGeom>
        </p:spPr>
      </p:pic>
      <p:sp>
        <p:nvSpPr>
          <p:cNvPr id="3" name="Oval 2">
            <a:extLst>
              <a:ext uri="{FF2B5EF4-FFF2-40B4-BE49-F238E27FC236}">
                <a16:creationId xmlns:a16="http://schemas.microsoft.com/office/drawing/2014/main" id="{B5466922-F714-6B4D-89FB-2BECB4989A40}"/>
              </a:ext>
            </a:extLst>
          </p:cNvPr>
          <p:cNvSpPr/>
          <p:nvPr/>
        </p:nvSpPr>
        <p:spPr>
          <a:xfrm>
            <a:off x="801740" y="1263805"/>
            <a:ext cx="2038736" cy="2038736"/>
          </a:xfrm>
          <a:prstGeom prst="ellipse">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C559238-62C0-144E-BB59-7D235012EC58}"/>
              </a:ext>
            </a:extLst>
          </p:cNvPr>
          <p:cNvPicPr>
            <a:picLocks noChangeAspect="1"/>
          </p:cNvPicPr>
          <p:nvPr/>
        </p:nvPicPr>
        <p:blipFill>
          <a:blip r:embed="rId4"/>
          <a:stretch>
            <a:fillRect/>
          </a:stretch>
        </p:blipFill>
        <p:spPr>
          <a:xfrm>
            <a:off x="1310309" y="1770057"/>
            <a:ext cx="1038034" cy="934231"/>
          </a:xfrm>
          <a:prstGeom prst="rect">
            <a:avLst/>
          </a:prstGeom>
        </p:spPr>
      </p:pic>
      <p:sp>
        <p:nvSpPr>
          <p:cNvPr id="10" name="Rectangle 9">
            <a:extLst>
              <a:ext uri="{FF2B5EF4-FFF2-40B4-BE49-F238E27FC236}">
                <a16:creationId xmlns:a16="http://schemas.microsoft.com/office/drawing/2014/main" id="{AE94E908-097A-9A45-B667-498EC4AB987E}"/>
              </a:ext>
            </a:extLst>
          </p:cNvPr>
          <p:cNvSpPr/>
          <p:nvPr/>
        </p:nvSpPr>
        <p:spPr>
          <a:xfrm>
            <a:off x="3349044" y="1637007"/>
            <a:ext cx="8041215" cy="1200329"/>
          </a:xfrm>
          <a:prstGeom prst="rect">
            <a:avLst/>
          </a:prstGeom>
        </p:spPr>
        <p:txBody>
          <a:bodyPr wrap="square">
            <a:spAutoFit/>
          </a:bodyPr>
          <a:lstStyle/>
          <a:p>
            <a:r>
              <a:rPr lang="en-US" sz="2400" b="1" dirty="0">
                <a:solidFill>
                  <a:schemeClr val="bg1"/>
                </a:solidFill>
                <a:latin typeface="Source Sans Pro" panose="020B0503030403020204" pitchFamily="34" charset="0"/>
                <a:ea typeface="Source Sans Pro" panose="020B0503030403020204" pitchFamily="34" charset="0"/>
              </a:rPr>
              <a:t>Issue</a:t>
            </a:r>
          </a:p>
          <a:p>
            <a:r>
              <a:rPr lang="en-US" sz="2400" dirty="0">
                <a:solidFill>
                  <a:schemeClr val="bg1"/>
                </a:solidFill>
                <a:latin typeface="Source Sans Pro" panose="020B0503030403020204" pitchFamily="34" charset="0"/>
                <a:ea typeface="Source Sans Pro" panose="020B0503030403020204" pitchFamily="34" charset="0"/>
              </a:rPr>
              <a:t>A research scientist who works on a DOE grant invests $6,000 in a mutual fund.</a:t>
            </a:r>
          </a:p>
        </p:txBody>
      </p:sp>
      <p:sp>
        <p:nvSpPr>
          <p:cNvPr id="16" name="Rectangle 15">
            <a:extLst>
              <a:ext uri="{FF2B5EF4-FFF2-40B4-BE49-F238E27FC236}">
                <a16:creationId xmlns:a16="http://schemas.microsoft.com/office/drawing/2014/main" id="{299D59B5-7C59-1C43-966E-0A7BFEF633C8}"/>
              </a:ext>
            </a:extLst>
          </p:cNvPr>
          <p:cNvSpPr/>
          <p:nvPr/>
        </p:nvSpPr>
        <p:spPr>
          <a:xfrm>
            <a:off x="3349044" y="4083239"/>
            <a:ext cx="8041215" cy="1938992"/>
          </a:xfrm>
          <a:prstGeom prst="rect">
            <a:avLst/>
          </a:prstGeom>
        </p:spPr>
        <p:txBody>
          <a:bodyPr wrap="square">
            <a:spAutoFit/>
          </a:bodyPr>
          <a:lstStyle/>
          <a:p>
            <a:r>
              <a:rPr lang="en-US" sz="2400" b="1" dirty="0">
                <a:solidFill>
                  <a:srgbClr val="4D69A0"/>
                </a:solidFill>
                <a:latin typeface="Source Sans Pro" panose="020B0503030403020204" pitchFamily="34" charset="0"/>
                <a:ea typeface="Source Sans Pro" panose="020B0503030403020204" pitchFamily="34" charset="0"/>
              </a:rPr>
              <a:t>Solution</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The research scientist is not required to disclose this financial interest.</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Mutual funds are exempt from disclosure if independently managed.</a:t>
            </a:r>
          </a:p>
        </p:txBody>
      </p:sp>
      <p:sp>
        <p:nvSpPr>
          <p:cNvPr id="14" name="Oval 13">
            <a:extLst>
              <a:ext uri="{FF2B5EF4-FFF2-40B4-BE49-F238E27FC236}">
                <a16:creationId xmlns:a16="http://schemas.microsoft.com/office/drawing/2014/main" id="{11D4D3B4-A7CC-1F4D-E9BF-8543E48B764D}"/>
              </a:ext>
            </a:extLst>
          </p:cNvPr>
          <p:cNvSpPr/>
          <p:nvPr/>
        </p:nvSpPr>
        <p:spPr>
          <a:xfrm>
            <a:off x="809958" y="3978507"/>
            <a:ext cx="2038736" cy="2038736"/>
          </a:xfrm>
          <a:prstGeom prst="ellipse">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29BE763C-4716-43E8-9CA2-924BC138FAB4}"/>
              </a:ext>
            </a:extLst>
          </p:cNvPr>
          <p:cNvPicPr>
            <a:picLocks noChangeAspect="1"/>
          </p:cNvPicPr>
          <p:nvPr/>
        </p:nvPicPr>
        <p:blipFill>
          <a:blip r:embed="rId5"/>
          <a:stretch>
            <a:fillRect/>
          </a:stretch>
        </p:blipFill>
        <p:spPr>
          <a:xfrm>
            <a:off x="1543055" y="4514319"/>
            <a:ext cx="645815" cy="968722"/>
          </a:xfrm>
          <a:prstGeom prst="rect">
            <a:avLst/>
          </a:prstGeom>
        </p:spPr>
      </p:pic>
      <p:sp>
        <p:nvSpPr>
          <p:cNvPr id="17" name="TextBox 16">
            <a:extLst>
              <a:ext uri="{FF2B5EF4-FFF2-40B4-BE49-F238E27FC236}">
                <a16:creationId xmlns:a16="http://schemas.microsoft.com/office/drawing/2014/main" id="{D2573793-C66A-5A4D-284A-8AA0AF49FAED}"/>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03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B501CC-A282-6D46-8530-7557B077CEDC}"/>
              </a:ext>
            </a:extLst>
          </p:cNvPr>
          <p:cNvSpPr txBox="1"/>
          <p:nvPr/>
        </p:nvSpPr>
        <p:spPr>
          <a:xfrm>
            <a:off x="579505" y="1563356"/>
            <a:ext cx="11032990" cy="3970318"/>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552D"/>
                </a:solidFill>
                <a:latin typeface="Source Sans Pro" panose="020B0503030403020204" pitchFamily="34" charset="0"/>
                <a:ea typeface="Source Sans Pro" panose="020B0503030403020204" pitchFamily="34" charset="0"/>
              </a:rPr>
              <a:t>Disclose ANY externally sponsored or reimbursed travel </a:t>
            </a:r>
            <a:r>
              <a:rPr lang="en-US" sz="2800" dirty="0">
                <a:latin typeface="Source Sans Pro" panose="020B0503030403020204" pitchFamily="34" charset="0"/>
                <a:ea typeface="Source Sans Pro" panose="020B0503030403020204" pitchFamily="34" charset="0"/>
              </a:rPr>
              <a:t>from a single source with an aggregate value </a:t>
            </a:r>
            <a:r>
              <a:rPr lang="en-US" sz="2800" dirty="0">
                <a:latin typeface="Source Sans Pro" panose="020B0503030403020204" pitchFamily="34" charset="0"/>
                <a:ea typeface="Source Sans Pro" panose="020B0503030403020204" pitchFamily="34" charset="0"/>
                <a:cs typeface="Calibri" pitchFamily="34" charset="0"/>
              </a:rPr>
              <a:t>≥</a:t>
            </a:r>
            <a:r>
              <a:rPr lang="en-US" sz="2800" dirty="0">
                <a:latin typeface="Source Sans Pro" panose="020B0503030403020204" pitchFamily="34" charset="0"/>
                <a:ea typeface="Source Sans Pro" panose="020B0503030403020204" pitchFamily="34" charset="0"/>
              </a:rPr>
              <a:t> $5000 in the preceding 12 months, unless exempt</a:t>
            </a:r>
          </a:p>
          <a:p>
            <a:pPr marL="914400" lvl="1" indent="-45720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Exemptions are the same as with other SFI: UI, other U.S. academic institutions, federal, state or local government agencies</a:t>
            </a:r>
          </a:p>
          <a:p>
            <a:pPr marL="457200" indent="-457200">
              <a:buFont typeface="Arial" panose="020B0604020202020204" pitchFamily="34" charset="0"/>
              <a:buChar char="•"/>
            </a:pPr>
            <a:r>
              <a:rPr lang="en-US" sz="2800" b="1" dirty="0">
                <a:solidFill>
                  <a:srgbClr val="FF552D"/>
                </a:solidFill>
                <a:latin typeface="Source Sans Pro" panose="020B0503030403020204" pitchFamily="34" charset="0"/>
                <a:ea typeface="Source Sans Pro" panose="020B0503030403020204" pitchFamily="34" charset="0"/>
              </a:rPr>
              <a:t>All travel </a:t>
            </a:r>
            <a:r>
              <a:rPr lang="en-US" sz="2800" dirty="0">
                <a:latin typeface="Source Sans Pro" panose="020B0503030403020204" pitchFamily="34" charset="0"/>
                <a:ea typeface="Source Sans Pro" panose="020B0503030403020204" pitchFamily="34" charset="0"/>
              </a:rPr>
              <a:t>covered by corporations, non-profit organizations, international universities or organizations must be disclosed  </a:t>
            </a:r>
            <a:endParaRPr lang="en-US" sz="2800" b="1" dirty="0">
              <a:solidFill>
                <a:srgbClr val="FF552D"/>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2800" b="1" dirty="0">
                <a:solidFill>
                  <a:srgbClr val="FF552D"/>
                </a:solidFill>
                <a:latin typeface="Source Sans Pro" panose="020B0503030403020204" pitchFamily="34" charset="0"/>
                <a:ea typeface="Source Sans Pro" panose="020B0503030403020204" pitchFamily="34" charset="0"/>
              </a:rPr>
              <a:t>Include family travel expenses</a:t>
            </a:r>
            <a:r>
              <a:rPr lang="en-US" sz="2800" dirty="0">
                <a:latin typeface="Source Sans Pro" panose="020B0503030403020204" pitchFamily="34" charset="0"/>
                <a:ea typeface="Source Sans Pro" panose="020B0503030403020204" pitchFamily="34" charset="0"/>
              </a:rPr>
              <a:t>,</a:t>
            </a:r>
            <a:r>
              <a:rPr lang="en-US" sz="2800" dirty="0">
                <a:solidFill>
                  <a:srgbClr val="FF552D"/>
                </a:solidFill>
                <a:latin typeface="Source Sans Pro" panose="020B0503030403020204" pitchFamily="34" charset="0"/>
                <a:ea typeface="Source Sans Pro" panose="020B0503030403020204" pitchFamily="34" charset="0"/>
              </a:rPr>
              <a:t> </a:t>
            </a:r>
            <a:r>
              <a:rPr lang="en-US" sz="2800" dirty="0">
                <a:latin typeface="Source Sans Pro" panose="020B0503030403020204" pitchFamily="34" charset="0"/>
                <a:ea typeface="Source Sans Pro" panose="020B0503030403020204" pitchFamily="34" charset="0"/>
              </a:rPr>
              <a:t>including the travel of spouse and dependent children.</a:t>
            </a: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9" name="Rectangle 8">
            <a:extLst>
              <a:ext uri="{FF2B5EF4-FFF2-40B4-BE49-F238E27FC236}">
                <a16:creationId xmlns:a16="http://schemas.microsoft.com/office/drawing/2014/main" id="{0517C37B-6F00-3148-8105-43BF5BEE7AA8}"/>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D967E63-A8AF-514A-ACD7-679ECBC33104}"/>
              </a:ext>
            </a:extLst>
          </p:cNvPr>
          <p:cNvSpPr txBox="1"/>
          <p:nvPr/>
        </p:nvSpPr>
        <p:spPr>
          <a:xfrm>
            <a:off x="1"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SPONSORED TRAVEL DISCLOSURE</a:t>
            </a:r>
          </a:p>
        </p:txBody>
      </p:sp>
      <p:sp>
        <p:nvSpPr>
          <p:cNvPr id="3" name="TextBox 2">
            <a:extLst>
              <a:ext uri="{FF2B5EF4-FFF2-40B4-BE49-F238E27FC236}">
                <a16:creationId xmlns:a16="http://schemas.microsoft.com/office/drawing/2014/main" id="{35F13F7C-3603-9145-1B33-8A3F1C5FE670}"/>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2556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80719F-09D1-BB42-A04D-0C0B8DF6AA87}"/>
              </a:ext>
            </a:extLst>
          </p:cNvPr>
          <p:cNvSpPr/>
          <p:nvPr/>
        </p:nvSpPr>
        <p:spPr>
          <a:xfrm>
            <a:off x="579505" y="1400746"/>
            <a:ext cx="3780837" cy="4888887"/>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B501CC-A282-6D46-8530-7557B077CEDC}"/>
              </a:ext>
            </a:extLst>
          </p:cNvPr>
          <p:cNvSpPr txBox="1"/>
          <p:nvPr/>
        </p:nvSpPr>
        <p:spPr>
          <a:xfrm>
            <a:off x="4746171" y="1283029"/>
            <a:ext cx="6866324" cy="4339650"/>
          </a:xfrm>
          <a:prstGeom prst="rect">
            <a:avLst/>
          </a:prstGeom>
          <a:noFill/>
        </p:spPr>
        <p:txBody>
          <a:bodyPr wrap="square">
            <a:spAutoFit/>
          </a:bodyPr>
          <a:lstStyle/>
          <a:p>
            <a:pPr marR="0" lvl="0">
              <a:spcBef>
                <a:spcPts val="0"/>
              </a:spcBef>
              <a:spcAft>
                <a:spcPts val="0"/>
              </a:spcAft>
            </a:pPr>
            <a:r>
              <a:rPr lang="en-US" sz="3000" b="1" dirty="0">
                <a:solidFill>
                  <a:srgbClr val="FF552D"/>
                </a:solidFill>
                <a:latin typeface="Source Sans Pro" panose="020B0503030403020204" pitchFamily="34" charset="0"/>
                <a:ea typeface="Source Sans Pro" panose="020B0503030403020204" pitchFamily="34" charset="0"/>
                <a:cs typeface="Arial" panose="020B0604020202020204" pitchFamily="34" charset="0"/>
              </a:rPr>
              <a:t>Must disclose prior to or within 30 days of travelling </a:t>
            </a:r>
          </a:p>
          <a:p>
            <a:pPr marR="0" lvl="0">
              <a:spcBef>
                <a:spcPts val="0"/>
              </a:spcBef>
              <a:spcAft>
                <a:spcPts val="0"/>
              </a:spcAft>
            </a:pPr>
            <a:endParaRPr lang="en-US" sz="2000" dirty="0">
              <a:latin typeface="Source Sans Pro" panose="020B0503030403020204" pitchFamily="34" charset="0"/>
              <a:ea typeface="Source Sans Pro" panose="020B0503030403020204" pitchFamily="34" charset="0"/>
              <a:cs typeface="Arial" panose="020B0604020202020204" pitchFamily="34" charset="0"/>
            </a:endParaRPr>
          </a:p>
          <a:p>
            <a:pPr marR="0" lvl="0">
              <a:spcBef>
                <a:spcPts val="0"/>
              </a:spcBef>
              <a:spcAft>
                <a:spcPts val="0"/>
              </a:spcAft>
            </a:pPr>
            <a:r>
              <a:rPr lang="en-US" sz="2800" b="1" dirty="0">
                <a:latin typeface="Source Sans Pro" panose="020B0503030403020204" pitchFamily="34" charset="0"/>
                <a:ea typeface="Source Sans Pro" panose="020B0503030403020204" pitchFamily="34" charset="0"/>
                <a:cs typeface="Arial" panose="020B0604020202020204" pitchFamily="34" charset="0"/>
              </a:rPr>
              <a:t>Information Collected:</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Purpose of Travel</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External Sponsoring Organization</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Travel Dates</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Destination(s)</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Estimated Value of Travel</a:t>
            </a:r>
          </a:p>
          <a:p>
            <a:pPr marL="742950" lvl="1"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Arial" panose="020B0604020202020204" pitchFamily="34" charset="0"/>
              </a:rPr>
              <a:t>Family Travel Expenses Paid</a:t>
            </a: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9" name="Rectangle 8">
            <a:extLst>
              <a:ext uri="{FF2B5EF4-FFF2-40B4-BE49-F238E27FC236}">
                <a16:creationId xmlns:a16="http://schemas.microsoft.com/office/drawing/2014/main" id="{0517C37B-6F00-3148-8105-43BF5BEE7AA8}"/>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D967E63-A8AF-514A-ACD7-679ECBC33104}"/>
              </a:ext>
            </a:extLst>
          </p:cNvPr>
          <p:cNvSpPr txBox="1"/>
          <p:nvPr/>
        </p:nvSpPr>
        <p:spPr>
          <a:xfrm>
            <a:off x="0"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SPONSORED TRAVEL DISCLOSURE</a:t>
            </a:r>
          </a:p>
        </p:txBody>
      </p:sp>
      <p:pic>
        <p:nvPicPr>
          <p:cNvPr id="3" name="Picture 2" descr="A group of people in a large room&#10;&#10;Description automatically generated with medium confidence">
            <a:extLst>
              <a:ext uri="{FF2B5EF4-FFF2-40B4-BE49-F238E27FC236}">
                <a16:creationId xmlns:a16="http://schemas.microsoft.com/office/drawing/2014/main" id="{7DBAFB55-1C32-2743-A6F0-CFE0A816F067}"/>
              </a:ext>
            </a:extLst>
          </p:cNvPr>
          <p:cNvPicPr>
            <a:picLocks noChangeAspect="1"/>
          </p:cNvPicPr>
          <p:nvPr/>
        </p:nvPicPr>
        <p:blipFill rotWithShape="1">
          <a:blip r:embed="rId4" cstate="screen">
            <a:alphaModFix amt="48000"/>
            <a:extLst>
              <a:ext uri="{28A0092B-C50C-407E-A947-70E740481C1C}">
                <a14:useLocalDpi xmlns:a14="http://schemas.microsoft.com/office/drawing/2010/main"/>
              </a:ext>
            </a:extLst>
          </a:blip>
          <a:srcRect/>
          <a:stretch/>
        </p:blipFill>
        <p:spPr>
          <a:xfrm>
            <a:off x="579504" y="1400745"/>
            <a:ext cx="3780837" cy="4888887"/>
          </a:xfrm>
          <a:prstGeom prst="rect">
            <a:avLst/>
          </a:prstGeom>
        </p:spPr>
      </p:pic>
      <p:sp>
        <p:nvSpPr>
          <p:cNvPr id="4" name="TextBox 3">
            <a:extLst>
              <a:ext uri="{FF2B5EF4-FFF2-40B4-BE49-F238E27FC236}">
                <a16:creationId xmlns:a16="http://schemas.microsoft.com/office/drawing/2014/main" id="{4CDEA984-E30A-17B0-E35E-695EC799CF85}"/>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4256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D69A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17B446-36BD-DAFE-C218-F2A857F0044C}"/>
              </a:ext>
            </a:extLst>
          </p:cNvPr>
          <p:cNvSpPr/>
          <p:nvPr/>
        </p:nvSpPr>
        <p:spPr>
          <a:xfrm>
            <a:off x="-1" y="0"/>
            <a:ext cx="12191999" cy="3620768"/>
          </a:xfrm>
          <a:prstGeom prst="rect">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83AE2A-52AB-9F4F-5968-B13F8B43EA57}"/>
              </a:ext>
            </a:extLst>
          </p:cNvPr>
          <p:cNvSpPr/>
          <p:nvPr/>
        </p:nvSpPr>
        <p:spPr>
          <a:xfrm>
            <a:off x="809958" y="3978507"/>
            <a:ext cx="2038736" cy="2038736"/>
          </a:xfrm>
          <a:prstGeom prst="ellipse">
            <a:avLst/>
          </a:prstGeom>
          <a:solidFill>
            <a:srgbClr val="4D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54DD780E-15C1-730E-5E93-5C9288905525}"/>
              </a:ext>
            </a:extLst>
          </p:cNvPr>
          <p:cNvPicPr>
            <a:picLocks noChangeAspect="1"/>
          </p:cNvPicPr>
          <p:nvPr/>
        </p:nvPicPr>
        <p:blipFill>
          <a:blip r:embed="rId3"/>
          <a:stretch>
            <a:fillRect/>
          </a:stretch>
        </p:blipFill>
        <p:spPr>
          <a:xfrm>
            <a:off x="1543055" y="4514319"/>
            <a:ext cx="645815" cy="968722"/>
          </a:xfrm>
          <a:prstGeom prst="rect">
            <a:avLst/>
          </a:prstGeom>
        </p:spPr>
      </p:pic>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TRAVEL DISCLOSURE CASE STUDY #1</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275907"/>
            <a:ext cx="184731" cy="369332"/>
          </a:xfrm>
          <a:prstGeom prst="rect">
            <a:avLst/>
          </a:prstGeom>
          <a:noFill/>
        </p:spPr>
        <p:txBody>
          <a:bodyPr wrap="none" rtlCol="0">
            <a:spAutoFit/>
          </a:bodyPr>
          <a:lstStyle/>
          <a:p>
            <a:endParaRPr lang="en-US" dirty="0"/>
          </a:p>
        </p:txBody>
      </p:sp>
      <p:pic>
        <p:nvPicPr>
          <p:cNvPr id="24" name="Picture 23" descr="A screenshot of a cell phone&#10;&#10;Description automatically generated">
            <a:extLst>
              <a:ext uri="{FF2B5EF4-FFF2-40B4-BE49-F238E27FC236}">
                <a16:creationId xmlns:a16="http://schemas.microsoft.com/office/drawing/2014/main" id="{1BE43269-9A88-184D-AC14-C54330F1A1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32471" y="6289577"/>
            <a:ext cx="316523" cy="457200"/>
          </a:xfrm>
          <a:prstGeom prst="rect">
            <a:avLst/>
          </a:prstGeom>
        </p:spPr>
      </p:pic>
      <p:sp>
        <p:nvSpPr>
          <p:cNvPr id="3" name="Oval 2">
            <a:extLst>
              <a:ext uri="{FF2B5EF4-FFF2-40B4-BE49-F238E27FC236}">
                <a16:creationId xmlns:a16="http://schemas.microsoft.com/office/drawing/2014/main" id="{B5466922-F714-6B4D-89FB-2BECB4989A40}"/>
              </a:ext>
            </a:extLst>
          </p:cNvPr>
          <p:cNvSpPr/>
          <p:nvPr/>
        </p:nvSpPr>
        <p:spPr>
          <a:xfrm>
            <a:off x="801740" y="1263805"/>
            <a:ext cx="2038736" cy="2038736"/>
          </a:xfrm>
          <a:prstGeom prst="ellipse">
            <a:avLst/>
          </a:prstGeom>
          <a:solidFill>
            <a:srgbClr val="F8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C559238-62C0-144E-BB59-7D235012EC58}"/>
              </a:ext>
            </a:extLst>
          </p:cNvPr>
          <p:cNvPicPr>
            <a:picLocks noChangeAspect="1"/>
          </p:cNvPicPr>
          <p:nvPr/>
        </p:nvPicPr>
        <p:blipFill>
          <a:blip r:embed="rId5"/>
          <a:stretch>
            <a:fillRect/>
          </a:stretch>
        </p:blipFill>
        <p:spPr>
          <a:xfrm>
            <a:off x="1310309" y="1770057"/>
            <a:ext cx="1038034" cy="934231"/>
          </a:xfrm>
          <a:prstGeom prst="rect">
            <a:avLst/>
          </a:prstGeom>
        </p:spPr>
      </p:pic>
      <p:sp>
        <p:nvSpPr>
          <p:cNvPr id="10" name="Rectangle 9">
            <a:extLst>
              <a:ext uri="{FF2B5EF4-FFF2-40B4-BE49-F238E27FC236}">
                <a16:creationId xmlns:a16="http://schemas.microsoft.com/office/drawing/2014/main" id="{AE94E908-097A-9A45-B667-498EC4AB987E}"/>
              </a:ext>
            </a:extLst>
          </p:cNvPr>
          <p:cNvSpPr/>
          <p:nvPr/>
        </p:nvSpPr>
        <p:spPr>
          <a:xfrm>
            <a:off x="3349045" y="1388511"/>
            <a:ext cx="8041215" cy="1569660"/>
          </a:xfrm>
          <a:prstGeom prst="rect">
            <a:avLst/>
          </a:prstGeom>
        </p:spPr>
        <p:txBody>
          <a:bodyPr wrap="square">
            <a:spAutoFit/>
          </a:bodyPr>
          <a:lstStyle/>
          <a:p>
            <a:r>
              <a:rPr lang="en-US" sz="2400" b="1" dirty="0">
                <a:solidFill>
                  <a:schemeClr val="bg1"/>
                </a:solidFill>
                <a:latin typeface="Source Sans Pro" panose="020B0503030403020204" pitchFamily="34" charset="0"/>
                <a:ea typeface="Source Sans Pro" panose="020B0503030403020204" pitchFamily="34" charset="0"/>
              </a:rPr>
              <a:t>Issue</a:t>
            </a:r>
          </a:p>
          <a:p>
            <a:r>
              <a:rPr lang="en-US" sz="2400" dirty="0">
                <a:solidFill>
                  <a:schemeClr val="bg1"/>
                </a:solidFill>
                <a:latin typeface="Source Sans Pro" panose="020B0503030403020204" pitchFamily="34" charset="0"/>
                <a:ea typeface="Source Sans Pro" panose="020B0503030403020204" pitchFamily="34" charset="0"/>
              </a:rPr>
              <a:t>Ohio State Chemistry Department invites an Illinois research scientist working on a DOE-funded grant to give a seminar in Columbus. OSU pays the costs of travel.</a:t>
            </a:r>
          </a:p>
        </p:txBody>
      </p:sp>
      <p:sp>
        <p:nvSpPr>
          <p:cNvPr id="16" name="Rectangle 15">
            <a:extLst>
              <a:ext uri="{FF2B5EF4-FFF2-40B4-BE49-F238E27FC236}">
                <a16:creationId xmlns:a16="http://schemas.microsoft.com/office/drawing/2014/main" id="{299D59B5-7C59-1C43-966E-0A7BFEF633C8}"/>
              </a:ext>
            </a:extLst>
          </p:cNvPr>
          <p:cNvSpPr/>
          <p:nvPr/>
        </p:nvSpPr>
        <p:spPr>
          <a:xfrm>
            <a:off x="3349045" y="4393154"/>
            <a:ext cx="8041215" cy="1200329"/>
          </a:xfrm>
          <a:prstGeom prst="rect">
            <a:avLst/>
          </a:prstGeom>
        </p:spPr>
        <p:txBody>
          <a:bodyPr wrap="square">
            <a:spAutoFit/>
          </a:bodyPr>
          <a:lstStyle/>
          <a:p>
            <a:r>
              <a:rPr lang="en-US" sz="2400" b="1" dirty="0">
                <a:solidFill>
                  <a:srgbClr val="4D69A0"/>
                </a:solidFill>
                <a:latin typeface="Source Sans Pro" panose="020B0503030403020204" pitchFamily="34" charset="0"/>
                <a:ea typeface="Source Sans Pro" panose="020B0503030403020204" pitchFamily="34" charset="0"/>
              </a:rPr>
              <a:t>Solution</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Payment is exempt from disclosure.</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The travel sponsor is a U.S. academic institution.</a:t>
            </a:r>
          </a:p>
        </p:txBody>
      </p:sp>
      <p:sp>
        <p:nvSpPr>
          <p:cNvPr id="19" name="TextBox 18">
            <a:extLst>
              <a:ext uri="{FF2B5EF4-FFF2-40B4-BE49-F238E27FC236}">
                <a16:creationId xmlns:a16="http://schemas.microsoft.com/office/drawing/2014/main" id="{BD1AA7BC-DA1A-05A9-A378-2ADC3F88E84E}"/>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723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FINANCIAL DISCLOSURE: MUST DISCLOSE WITHIN 30 DAYS</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898756"/>
            <a:ext cx="184731" cy="369332"/>
          </a:xfrm>
          <a:prstGeom prst="rect">
            <a:avLst/>
          </a:prstGeom>
          <a:noFill/>
        </p:spPr>
        <p:txBody>
          <a:bodyPr wrap="none" rtlCol="0">
            <a:spAutoFit/>
          </a:bodyPr>
          <a:lstStyle/>
          <a:p>
            <a:endParaRPr lang="en-US" dirty="0"/>
          </a:p>
        </p:txBody>
      </p:sp>
      <p:pic>
        <p:nvPicPr>
          <p:cNvPr id="16" name="Picture 15" descr="A picture containing monitor, screenshot, screen, television&#10;&#10;Description automatically generated">
            <a:extLst>
              <a:ext uri="{FF2B5EF4-FFF2-40B4-BE49-F238E27FC236}">
                <a16:creationId xmlns:a16="http://schemas.microsoft.com/office/drawing/2014/main" id="{56F75076-E0D3-E74E-949B-779D17A97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3" name="Rectangle 2">
            <a:extLst>
              <a:ext uri="{FF2B5EF4-FFF2-40B4-BE49-F238E27FC236}">
                <a16:creationId xmlns:a16="http://schemas.microsoft.com/office/drawing/2014/main" id="{AD79A843-0C9C-884E-A16B-04CF347E70C1}"/>
              </a:ext>
            </a:extLst>
          </p:cNvPr>
          <p:cNvSpPr/>
          <p:nvPr/>
        </p:nvSpPr>
        <p:spPr>
          <a:xfrm>
            <a:off x="342192" y="3993002"/>
            <a:ext cx="3526109" cy="2339102"/>
          </a:xfrm>
          <a:prstGeom prst="rect">
            <a:avLst/>
          </a:prstGeom>
        </p:spPr>
        <p:txBody>
          <a:bodyPr wrap="square">
            <a:spAutoFit/>
          </a:bodyPr>
          <a:lstStyle/>
          <a:p>
            <a:pPr algn="ctr"/>
            <a:r>
              <a:rPr lang="en-US" sz="2800" b="1" dirty="0">
                <a:solidFill>
                  <a:srgbClr val="ED5338"/>
                </a:solidFill>
                <a:latin typeface="Source Sans Pro" panose="020B0503030403020204" pitchFamily="34" charset="0"/>
                <a:ea typeface="Source Sans Pro" panose="020B0503030403020204" pitchFamily="34" charset="0"/>
              </a:rPr>
              <a:t>$5,000</a:t>
            </a:r>
            <a:br>
              <a:rPr lang="en-US" sz="2000" b="1" dirty="0">
                <a:solidFill>
                  <a:srgbClr val="ED5338"/>
                </a:solidFill>
                <a:latin typeface="Source Sans Pro" panose="020B0503030403020204" pitchFamily="34" charset="0"/>
                <a:ea typeface="Source Sans Pro" panose="020B0503030403020204" pitchFamily="34" charset="0"/>
              </a:rPr>
            </a:br>
            <a:endParaRPr lang="en-US" sz="2000" dirty="0">
              <a:solidFill>
                <a:srgbClr val="ED5338"/>
              </a:solidFill>
              <a:latin typeface="Source Sans Pro" panose="020B0503030403020204" pitchFamily="34" charset="0"/>
              <a:ea typeface="Source Sans Pro" panose="020B0503030403020204" pitchFamily="34" charset="0"/>
            </a:endParaRPr>
          </a:p>
          <a:p>
            <a:pPr algn="ctr"/>
            <a:r>
              <a:rPr lang="en-US" sz="2000" dirty="0">
                <a:solidFill>
                  <a:srgbClr val="000000"/>
                </a:solidFill>
                <a:latin typeface="Source Sans Pro" panose="020B0503030403020204" pitchFamily="34" charset="0"/>
                <a:ea typeface="Source Sans Pro" panose="020B0503030403020204" pitchFamily="34" charset="0"/>
              </a:rPr>
              <a:t>For payments and/or equity interests in publicly traded companies, aggregated over the preceding 12 months.</a:t>
            </a:r>
          </a:p>
          <a:p>
            <a:pPr algn="ctr"/>
            <a:endParaRPr lang="en-US" b="0" i="0" u="none" strike="noStrike" dirty="0">
              <a:solidFill>
                <a:srgbClr val="000000"/>
              </a:solidFill>
              <a:effectLst/>
              <a:latin typeface="Montserrat" pitchFamily="2" charset="77"/>
            </a:endParaRPr>
          </a:p>
        </p:txBody>
      </p:sp>
      <p:cxnSp>
        <p:nvCxnSpPr>
          <p:cNvPr id="18" name="Straight Connector 17">
            <a:extLst>
              <a:ext uri="{FF2B5EF4-FFF2-40B4-BE49-F238E27FC236}">
                <a16:creationId xmlns:a16="http://schemas.microsoft.com/office/drawing/2014/main" id="{E8C1E65D-54F7-EE41-9F02-7D023807F376}"/>
              </a:ext>
            </a:extLst>
          </p:cNvPr>
          <p:cNvCxnSpPr/>
          <p:nvPr/>
        </p:nvCxnSpPr>
        <p:spPr>
          <a:xfrm>
            <a:off x="4137123" y="1655165"/>
            <a:ext cx="0" cy="202367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865A93D-1266-43FA-AC1A-CA01C2D04F83}"/>
              </a:ext>
            </a:extLst>
          </p:cNvPr>
          <p:cNvSpPr/>
          <p:nvPr/>
        </p:nvSpPr>
        <p:spPr>
          <a:xfrm>
            <a:off x="1234610" y="1822486"/>
            <a:ext cx="1731633" cy="1689031"/>
          </a:xfrm>
          <a:prstGeom prst="ellipse">
            <a:avLst/>
          </a:prstGeom>
          <a:solidFill>
            <a:srgbClr val="ED5338"/>
          </a:solidFill>
          <a:ln w="63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4396414-7C8F-7E4B-8CC5-4279AB40DFE5}"/>
              </a:ext>
            </a:extLst>
          </p:cNvPr>
          <p:cNvSpPr/>
          <p:nvPr/>
        </p:nvSpPr>
        <p:spPr>
          <a:xfrm>
            <a:off x="5230180" y="1816379"/>
            <a:ext cx="1731633" cy="1689031"/>
          </a:xfrm>
          <a:prstGeom prst="ellipse">
            <a:avLst/>
          </a:prstGeom>
          <a:solidFill>
            <a:srgbClr val="4B6290"/>
          </a:solidFill>
          <a:ln w="63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239D8D9-D6FB-5A46-A678-79BD20AA11B2}"/>
              </a:ext>
            </a:extLst>
          </p:cNvPr>
          <p:cNvSpPr/>
          <p:nvPr/>
        </p:nvSpPr>
        <p:spPr>
          <a:xfrm>
            <a:off x="9314867" y="1816378"/>
            <a:ext cx="1731633" cy="1689031"/>
          </a:xfrm>
          <a:prstGeom prst="ellipse">
            <a:avLst/>
          </a:prstGeom>
          <a:solidFill>
            <a:srgbClr val="13294B"/>
          </a:solidFill>
          <a:ln w="63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D4CF8261-FC27-BD45-B615-FBA80AD12FC0}"/>
              </a:ext>
            </a:extLst>
          </p:cNvPr>
          <p:cNvCxnSpPr/>
          <p:nvPr/>
        </p:nvCxnSpPr>
        <p:spPr>
          <a:xfrm>
            <a:off x="8180587" y="1655165"/>
            <a:ext cx="0" cy="202367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53E3497-1A94-3242-92FE-1E95EDC35815}"/>
              </a:ext>
            </a:extLst>
          </p:cNvPr>
          <p:cNvSpPr/>
          <p:nvPr/>
        </p:nvSpPr>
        <p:spPr>
          <a:xfrm>
            <a:off x="4332943" y="4027640"/>
            <a:ext cx="3526109" cy="2339102"/>
          </a:xfrm>
          <a:prstGeom prst="rect">
            <a:avLst/>
          </a:prstGeom>
        </p:spPr>
        <p:txBody>
          <a:bodyPr wrap="square">
            <a:spAutoFit/>
          </a:bodyPr>
          <a:lstStyle/>
          <a:p>
            <a:pPr algn="ctr"/>
            <a:r>
              <a:rPr lang="en-US" sz="2800" b="1" dirty="0">
                <a:solidFill>
                  <a:srgbClr val="475C89"/>
                </a:solidFill>
                <a:latin typeface="Source Sans Pro" panose="020B0503030403020204" pitchFamily="34" charset="0"/>
                <a:ea typeface="Source Sans Pro" panose="020B0503030403020204" pitchFamily="34" charset="0"/>
              </a:rPr>
              <a:t>$0</a:t>
            </a:r>
            <a:br>
              <a:rPr lang="en-US" sz="2000" b="1" dirty="0">
                <a:solidFill>
                  <a:srgbClr val="ED5338"/>
                </a:solidFill>
                <a:latin typeface="Source Sans Pro" panose="020B0503030403020204" pitchFamily="34" charset="0"/>
                <a:ea typeface="Source Sans Pro" panose="020B0503030403020204" pitchFamily="34" charset="0"/>
              </a:rPr>
            </a:br>
            <a:endParaRPr lang="en-US" sz="2000" dirty="0">
              <a:solidFill>
                <a:srgbClr val="ED5338"/>
              </a:solidFill>
              <a:latin typeface="Source Sans Pro" panose="020B0503030403020204" pitchFamily="34" charset="0"/>
              <a:ea typeface="Source Sans Pro" panose="020B0503030403020204" pitchFamily="34" charset="0"/>
            </a:endParaRPr>
          </a:p>
          <a:p>
            <a:pPr algn="ctr"/>
            <a:r>
              <a:rPr lang="en-US" sz="2000" dirty="0">
                <a:solidFill>
                  <a:srgbClr val="000000"/>
                </a:solidFill>
                <a:latin typeface="Source Sans Pro" panose="020B0503030403020204" pitchFamily="34" charset="0"/>
                <a:ea typeface="Source Sans Pro" panose="020B0503030403020204" pitchFamily="34" charset="0"/>
              </a:rPr>
              <a:t>For payments and equity interest in non-publicly traded companies (e.g., start-up companies).</a:t>
            </a:r>
          </a:p>
          <a:p>
            <a:pPr algn="ctr"/>
            <a:endParaRPr lang="en-US" b="0" i="0" u="none" strike="noStrike" dirty="0">
              <a:solidFill>
                <a:srgbClr val="000000"/>
              </a:solidFill>
              <a:effectLst/>
              <a:latin typeface="Montserrat" pitchFamily="2" charset="77"/>
            </a:endParaRPr>
          </a:p>
        </p:txBody>
      </p:sp>
      <p:sp>
        <p:nvSpPr>
          <p:cNvPr id="22" name="Rectangle 21">
            <a:extLst>
              <a:ext uri="{FF2B5EF4-FFF2-40B4-BE49-F238E27FC236}">
                <a16:creationId xmlns:a16="http://schemas.microsoft.com/office/drawing/2014/main" id="{99B5B45B-B0BC-AD46-A587-2C2837B76B5F}"/>
              </a:ext>
            </a:extLst>
          </p:cNvPr>
          <p:cNvSpPr/>
          <p:nvPr/>
        </p:nvSpPr>
        <p:spPr>
          <a:xfrm>
            <a:off x="8417628" y="4027640"/>
            <a:ext cx="3526109" cy="2031325"/>
          </a:xfrm>
          <a:prstGeom prst="rect">
            <a:avLst/>
          </a:prstGeom>
        </p:spPr>
        <p:txBody>
          <a:bodyPr wrap="square">
            <a:spAutoFit/>
          </a:bodyPr>
          <a:lstStyle/>
          <a:p>
            <a:pPr algn="ctr"/>
            <a:r>
              <a:rPr lang="en-US" sz="2800" b="1" dirty="0">
                <a:solidFill>
                  <a:srgbClr val="13294B"/>
                </a:solidFill>
                <a:latin typeface="Source Sans Pro" panose="020B0503030403020204" pitchFamily="34" charset="0"/>
                <a:ea typeface="Source Sans Pro" panose="020B0503030403020204" pitchFamily="34" charset="0"/>
              </a:rPr>
              <a:t>$5,000</a:t>
            </a:r>
            <a:br>
              <a:rPr lang="en-US" sz="2000" b="1" dirty="0">
                <a:solidFill>
                  <a:srgbClr val="13294B"/>
                </a:solidFill>
                <a:latin typeface="Source Sans Pro" panose="020B0503030403020204" pitchFamily="34" charset="0"/>
                <a:ea typeface="Source Sans Pro" panose="020B0503030403020204" pitchFamily="34" charset="0"/>
              </a:rPr>
            </a:br>
            <a:endParaRPr lang="en-US" sz="2000" dirty="0">
              <a:solidFill>
                <a:srgbClr val="13294B"/>
              </a:solidFill>
              <a:latin typeface="Source Sans Pro" panose="020B0503030403020204" pitchFamily="34" charset="0"/>
              <a:ea typeface="Source Sans Pro" panose="020B0503030403020204" pitchFamily="34" charset="0"/>
            </a:endParaRPr>
          </a:p>
          <a:p>
            <a:pPr algn="ctr"/>
            <a:r>
              <a:rPr lang="en-US" sz="2000" dirty="0">
                <a:solidFill>
                  <a:srgbClr val="000000"/>
                </a:solidFill>
                <a:latin typeface="Source Sans Pro" panose="020B0503030403020204" pitchFamily="34" charset="0"/>
                <a:ea typeface="Source Sans Pro" panose="020B0503030403020204" pitchFamily="34" charset="0"/>
              </a:rPr>
              <a:t>For reimbursed or sponsored travel from a single source in the preceding 12 months.</a:t>
            </a:r>
          </a:p>
          <a:p>
            <a:pPr algn="ctr"/>
            <a:endParaRPr lang="en-US" b="0" i="0" u="none" strike="noStrike" dirty="0">
              <a:solidFill>
                <a:srgbClr val="000000"/>
              </a:solidFill>
              <a:effectLst/>
              <a:latin typeface="Montserrat" pitchFamily="2" charset="77"/>
            </a:endParaRPr>
          </a:p>
        </p:txBody>
      </p:sp>
      <p:sp>
        <p:nvSpPr>
          <p:cNvPr id="2" name="TextBox 1">
            <a:extLst>
              <a:ext uri="{FF2B5EF4-FFF2-40B4-BE49-F238E27FC236}">
                <a16:creationId xmlns:a16="http://schemas.microsoft.com/office/drawing/2014/main" id="{BC23C444-07D7-9745-BC6F-C1C7EC7C52B6}"/>
              </a:ext>
            </a:extLst>
          </p:cNvPr>
          <p:cNvSpPr txBox="1"/>
          <p:nvPr/>
        </p:nvSpPr>
        <p:spPr>
          <a:xfrm>
            <a:off x="1429217" y="2106895"/>
            <a:ext cx="1342417" cy="1107996"/>
          </a:xfrm>
          <a:prstGeom prst="rect">
            <a:avLst/>
          </a:prstGeom>
          <a:noFill/>
        </p:spPr>
        <p:txBody>
          <a:bodyPr wrap="square" rtlCol="0">
            <a:spAutoFit/>
          </a:bodyPr>
          <a:lstStyle/>
          <a:p>
            <a:pPr algn="ctr"/>
            <a:r>
              <a:rPr lang="en-US" sz="6600" b="1" dirty="0">
                <a:solidFill>
                  <a:schemeClr val="bg1"/>
                </a:solidFill>
                <a:latin typeface="Montserrat" pitchFamily="2" charset="77"/>
                <a:ea typeface="Adobe Garamond Pro Bold"/>
                <a:cs typeface="Calibri" pitchFamily="34" charset="0"/>
              </a:rPr>
              <a:t>≥</a:t>
            </a:r>
            <a:endParaRPr lang="en-US" sz="6600" b="1" dirty="0">
              <a:solidFill>
                <a:schemeClr val="bg1"/>
              </a:solidFill>
              <a:latin typeface="Montserrat" pitchFamily="2" charset="77"/>
            </a:endParaRPr>
          </a:p>
        </p:txBody>
      </p:sp>
      <p:sp>
        <p:nvSpPr>
          <p:cNvPr id="23" name="TextBox 22">
            <a:extLst>
              <a:ext uri="{FF2B5EF4-FFF2-40B4-BE49-F238E27FC236}">
                <a16:creationId xmlns:a16="http://schemas.microsoft.com/office/drawing/2014/main" id="{36B1A14B-1983-234E-9776-2D692D59DF63}"/>
              </a:ext>
            </a:extLst>
          </p:cNvPr>
          <p:cNvSpPr txBox="1"/>
          <p:nvPr/>
        </p:nvSpPr>
        <p:spPr>
          <a:xfrm>
            <a:off x="9614973" y="2104531"/>
            <a:ext cx="1342417" cy="1107996"/>
          </a:xfrm>
          <a:prstGeom prst="rect">
            <a:avLst/>
          </a:prstGeom>
          <a:noFill/>
        </p:spPr>
        <p:txBody>
          <a:bodyPr wrap="square" rtlCol="0">
            <a:spAutoFit/>
          </a:bodyPr>
          <a:lstStyle/>
          <a:p>
            <a:pPr algn="ctr"/>
            <a:r>
              <a:rPr lang="en-US" sz="6600" b="1" dirty="0">
                <a:solidFill>
                  <a:schemeClr val="bg1"/>
                </a:solidFill>
                <a:latin typeface="Montserrat" pitchFamily="2" charset="77"/>
                <a:ea typeface="Adobe Garamond Pro Bold"/>
                <a:cs typeface="Calibri" pitchFamily="34" charset="0"/>
              </a:rPr>
              <a:t>≥</a:t>
            </a:r>
            <a:endParaRPr lang="en-US" sz="6600" b="1" dirty="0">
              <a:solidFill>
                <a:schemeClr val="bg1"/>
              </a:solidFill>
              <a:latin typeface="Montserrat" pitchFamily="2" charset="77"/>
            </a:endParaRPr>
          </a:p>
        </p:txBody>
      </p:sp>
      <p:sp>
        <p:nvSpPr>
          <p:cNvPr id="25" name="TextBox 24">
            <a:extLst>
              <a:ext uri="{FF2B5EF4-FFF2-40B4-BE49-F238E27FC236}">
                <a16:creationId xmlns:a16="http://schemas.microsoft.com/office/drawing/2014/main" id="{AF9ED7BA-0E9E-2A47-A9E2-BAFA8EBC32D3}"/>
              </a:ext>
            </a:extLst>
          </p:cNvPr>
          <p:cNvSpPr txBox="1"/>
          <p:nvPr/>
        </p:nvSpPr>
        <p:spPr>
          <a:xfrm>
            <a:off x="5472680" y="2104531"/>
            <a:ext cx="1342417" cy="1107996"/>
          </a:xfrm>
          <a:prstGeom prst="rect">
            <a:avLst/>
          </a:prstGeom>
          <a:noFill/>
        </p:spPr>
        <p:txBody>
          <a:bodyPr wrap="square" rtlCol="0">
            <a:spAutoFit/>
          </a:bodyPr>
          <a:lstStyle/>
          <a:p>
            <a:pPr algn="ctr"/>
            <a:r>
              <a:rPr lang="en-US" sz="6600" b="1" dirty="0">
                <a:solidFill>
                  <a:schemeClr val="bg1"/>
                </a:solidFill>
                <a:latin typeface="Montserrat" pitchFamily="2" charset="77"/>
                <a:ea typeface="Adobe Garamond Pro Bold"/>
                <a:cs typeface="Calibri" pitchFamily="34" charset="0"/>
              </a:rPr>
              <a:t>&gt;</a:t>
            </a:r>
            <a:endParaRPr lang="en-US" sz="6600" b="1" dirty="0">
              <a:solidFill>
                <a:schemeClr val="bg1"/>
              </a:solidFill>
              <a:latin typeface="Montserrat" pitchFamily="2" charset="77"/>
            </a:endParaRPr>
          </a:p>
        </p:txBody>
      </p:sp>
      <p:sp>
        <p:nvSpPr>
          <p:cNvPr id="11" name="TextBox 10">
            <a:extLst>
              <a:ext uri="{FF2B5EF4-FFF2-40B4-BE49-F238E27FC236}">
                <a16:creationId xmlns:a16="http://schemas.microsoft.com/office/drawing/2014/main" id="{8314D524-3213-B39E-B795-1A6984CEC986}"/>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969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0605C83-EF43-43F5-A2E3-1D0AD40D527B}"/>
              </a:ext>
            </a:extLst>
          </p:cNvPr>
          <p:cNvSpPr txBox="1"/>
          <p:nvPr/>
        </p:nvSpPr>
        <p:spPr>
          <a:xfrm>
            <a:off x="715617" y="1484558"/>
            <a:ext cx="6243983" cy="3785652"/>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December 21, 2021, the Department of Energy released an interim policy on financial conflicts of interest</a:t>
            </a:r>
          </a:p>
          <a:p>
            <a:pPr marL="342900" indent="-3429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hlinkClick r:id="rId4"/>
              </a:rPr>
              <a:t>https://www.energy.gov/management/pf-2022-17-department-energy-interim-conflict-interest-policy-requirements-financial</a:t>
            </a:r>
            <a:endParaRPr lang="en-US" sz="2400" i="1" dirty="0">
              <a:solidFill>
                <a:schemeClr val="bg2">
                  <a:lumMod val="50000"/>
                </a:schemeClr>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400" i="1" dirty="0">
                <a:latin typeface="Source Sans Pro" panose="020B0503030403020204" pitchFamily="34" charset="0"/>
                <a:ea typeface="Source Sans Pro" panose="020B0503030403020204" pitchFamily="34" charset="0"/>
              </a:rPr>
              <a:t>Nearly identical </a:t>
            </a:r>
            <a:r>
              <a:rPr lang="en-US" sz="2400" dirty="0">
                <a:latin typeface="Source Sans Pro" panose="020B0503030403020204" pitchFamily="34" charset="0"/>
                <a:ea typeface="Source Sans Pro" panose="020B0503030403020204" pitchFamily="34" charset="0"/>
              </a:rPr>
              <a:t>to the Public Health Service regulations which have been in place for nearly 10 years</a:t>
            </a:r>
          </a:p>
        </p:txBody>
      </p:sp>
      <p:pic>
        <p:nvPicPr>
          <p:cNvPr id="3" name="Picture 2">
            <a:extLst>
              <a:ext uri="{FF2B5EF4-FFF2-40B4-BE49-F238E27FC236}">
                <a16:creationId xmlns:a16="http://schemas.microsoft.com/office/drawing/2014/main" id="{6088719C-D245-4583-843B-07F0AFA32F55}"/>
              </a:ext>
            </a:extLst>
          </p:cNvPr>
          <p:cNvPicPr>
            <a:picLocks noChangeAspect="1"/>
          </p:cNvPicPr>
          <p:nvPr/>
        </p:nvPicPr>
        <p:blipFill>
          <a:blip r:embed="rId5"/>
          <a:stretch>
            <a:fillRect/>
          </a:stretch>
        </p:blipFill>
        <p:spPr>
          <a:xfrm>
            <a:off x="7445122" y="1424294"/>
            <a:ext cx="4031261" cy="4479996"/>
          </a:xfrm>
          <a:prstGeom prst="rect">
            <a:avLst/>
          </a:prstGeom>
        </p:spPr>
      </p:pic>
      <p:sp>
        <p:nvSpPr>
          <p:cNvPr id="2" name="TextBox 1">
            <a:extLst>
              <a:ext uri="{FF2B5EF4-FFF2-40B4-BE49-F238E27FC236}">
                <a16:creationId xmlns:a16="http://schemas.microsoft.com/office/drawing/2014/main" id="{389D9361-B9C4-434F-8812-DB99426553E1}"/>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HAPPENED?</a:t>
            </a:r>
          </a:p>
        </p:txBody>
      </p:sp>
      <p:sp>
        <p:nvSpPr>
          <p:cNvPr id="6" name="TextBox 5">
            <a:extLst>
              <a:ext uri="{FF2B5EF4-FFF2-40B4-BE49-F238E27FC236}">
                <a16:creationId xmlns:a16="http://schemas.microsoft.com/office/drawing/2014/main" id="{11679BEB-81C7-1DEC-E279-0CB3EF60B463}"/>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0387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B501CC-A282-6D46-8530-7557B077CEDC}"/>
              </a:ext>
            </a:extLst>
          </p:cNvPr>
          <p:cNvSpPr txBox="1"/>
          <p:nvPr/>
        </p:nvSpPr>
        <p:spPr>
          <a:xfrm>
            <a:off x="945025" y="1705106"/>
            <a:ext cx="10505148" cy="4381328"/>
          </a:xfrm>
          <a:prstGeom prst="rect">
            <a:avLst/>
          </a:prstGeom>
          <a:noFill/>
        </p:spPr>
        <p:txBody>
          <a:bodyPr wrap="square">
            <a:spAutoFit/>
          </a:bodyPr>
          <a:lstStyle/>
          <a:p>
            <a:pPr marR="0" lvl="0">
              <a:lnSpc>
                <a:spcPts val="2360"/>
              </a:lnSpc>
              <a:spcBef>
                <a:spcPts val="0"/>
              </a:spcBef>
              <a:spcAft>
                <a:spcPts val="0"/>
              </a:spcAft>
            </a:pPr>
            <a:r>
              <a:rPr lang="en-US" sz="2000" dirty="0">
                <a:latin typeface="Source Sans Pro" panose="020B0503030403020204" pitchFamily="34" charset="0"/>
                <a:ea typeface="Source Sans Pro" panose="020B0503030403020204" pitchFamily="34" charset="0"/>
                <a:cs typeface="Arial" panose="020B0604020202020204" pitchFamily="34" charset="0"/>
              </a:rPr>
              <a:t>I understand that this Disclosure is required to obtain funding from the U.S. Government. I, [Full Name and Title], certify to the best of my knowledge and belief that the information contained in this Disclosure Statement is true, complete, and accurate. </a:t>
            </a:r>
          </a:p>
          <a:p>
            <a:pPr marR="0" lvl="0">
              <a:lnSpc>
                <a:spcPts val="2360"/>
              </a:lnSpc>
              <a:spcBef>
                <a:spcPts val="0"/>
              </a:spcBef>
              <a:spcAft>
                <a:spcPts val="0"/>
              </a:spcAft>
            </a:pPr>
            <a:endParaRPr lang="en-US" sz="2000" dirty="0">
              <a:latin typeface="Source Sans Pro" panose="020B0503030403020204" pitchFamily="34" charset="0"/>
              <a:ea typeface="Source Sans Pro" panose="020B0503030403020204" pitchFamily="34" charset="0"/>
              <a:cs typeface="Arial" panose="020B0604020202020204" pitchFamily="34" charset="0"/>
            </a:endParaRPr>
          </a:p>
          <a:p>
            <a:pPr marR="0" lvl="0">
              <a:lnSpc>
                <a:spcPts val="2360"/>
              </a:lnSpc>
              <a:spcBef>
                <a:spcPts val="0"/>
              </a:spcBef>
              <a:spcAft>
                <a:spcPts val="0"/>
              </a:spcAft>
            </a:pPr>
            <a:r>
              <a:rPr lang="en-US" sz="2000" dirty="0">
                <a:latin typeface="Source Sans Pro" panose="020B0503030403020204" pitchFamily="34" charset="0"/>
                <a:ea typeface="Source Sans Pro" panose="020B0503030403020204" pitchFamily="34" charset="0"/>
                <a:cs typeface="Arial" panose="020B0604020202020204" pitchFamily="34" charset="0"/>
              </a:rPr>
              <a:t>I understand that any false, fictitious, or fraudulent information, misrepresentations, half-truths, or omissions of any material fact, may subject me to criminal, civil or administrative penalties for fraud, false statements, false claims, or otherwise. (18 U.S.C. §§ 1001 and 287, and 31 U.S.C. 3729-3730 and 3801-3812). </a:t>
            </a:r>
          </a:p>
          <a:p>
            <a:pPr marR="0" lvl="0">
              <a:lnSpc>
                <a:spcPts val="2360"/>
              </a:lnSpc>
              <a:spcBef>
                <a:spcPts val="0"/>
              </a:spcBef>
              <a:spcAft>
                <a:spcPts val="0"/>
              </a:spcAft>
            </a:pPr>
            <a:endParaRPr lang="en-US" sz="2000" dirty="0">
              <a:latin typeface="Source Sans Pro" panose="020B0503030403020204" pitchFamily="34" charset="0"/>
              <a:ea typeface="Source Sans Pro" panose="020B0503030403020204" pitchFamily="34" charset="0"/>
              <a:cs typeface="Arial" panose="020B0604020202020204" pitchFamily="34" charset="0"/>
            </a:endParaRPr>
          </a:p>
          <a:p>
            <a:pPr marR="0" lvl="0">
              <a:lnSpc>
                <a:spcPts val="2360"/>
              </a:lnSpc>
              <a:spcBef>
                <a:spcPts val="0"/>
              </a:spcBef>
              <a:spcAft>
                <a:spcPts val="0"/>
              </a:spcAft>
            </a:pPr>
            <a:r>
              <a:rPr lang="en-US" sz="2000" dirty="0">
                <a:latin typeface="Source Sans Pro" panose="020B0503030403020204" pitchFamily="34" charset="0"/>
                <a:ea typeface="Source Sans Pro" panose="020B0503030403020204" pitchFamily="34" charset="0"/>
                <a:cs typeface="Arial" panose="020B0604020202020204" pitchFamily="34" charset="0"/>
              </a:rPr>
              <a:t>I further understand and agree that (1) the statements and representations made herein are material to U.S. Government’s funding decision, and (2) I have a responsibility to update the disclosures during the period of performance of the award should circumstances change which impact the responses provided above. </a:t>
            </a:r>
          </a:p>
          <a:p>
            <a:pPr marL="342900" marR="0" lvl="0" indent="-342900">
              <a:lnSpc>
                <a:spcPts val="2360"/>
              </a:lnSpc>
              <a:spcBef>
                <a:spcPts val="0"/>
              </a:spcBef>
              <a:spcAft>
                <a:spcPts val="0"/>
              </a:spcAft>
              <a:buFont typeface="Symbol" pitchFamily="2" charset="2"/>
              <a:buChar char=""/>
            </a:pPr>
            <a:endParaRPr lang="en-US" dirty="0">
              <a:latin typeface="Montserrat" pitchFamily="2" charset="77"/>
              <a:ea typeface="MS Mincho" panose="02020609040205080304" pitchFamily="49" charset="-128"/>
              <a:cs typeface="Arial" panose="020B0604020202020204" pitchFamily="34" charset="0"/>
            </a:endParaRP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2" name="Rectangle 1">
            <a:extLst>
              <a:ext uri="{FF2B5EF4-FFF2-40B4-BE49-F238E27FC236}">
                <a16:creationId xmlns:a16="http://schemas.microsoft.com/office/drawing/2014/main" id="{D8BE8173-A3A8-F71B-0C96-4C4B391218C5}"/>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A19A900-7EA7-EAE1-3D6E-8022931B0526}"/>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ENHANCED CERTIFICATION AT DISCLOSURE</a:t>
            </a:r>
          </a:p>
        </p:txBody>
      </p:sp>
      <p:sp>
        <p:nvSpPr>
          <p:cNvPr id="5" name="TextBox 4">
            <a:extLst>
              <a:ext uri="{FF2B5EF4-FFF2-40B4-BE49-F238E27FC236}">
                <a16:creationId xmlns:a16="http://schemas.microsoft.com/office/drawing/2014/main" id="{F7E20735-AADB-4623-52CD-0D34E5AC2C9F}"/>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5194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80719F-09D1-BB42-A04D-0C0B8DF6AA87}"/>
              </a:ext>
            </a:extLst>
          </p:cNvPr>
          <p:cNvSpPr/>
          <p:nvPr/>
        </p:nvSpPr>
        <p:spPr>
          <a:xfrm>
            <a:off x="579505" y="1400746"/>
            <a:ext cx="3780837" cy="4888887"/>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B501CC-A282-6D46-8530-7557B077CEDC}"/>
              </a:ext>
            </a:extLst>
          </p:cNvPr>
          <p:cNvSpPr txBox="1"/>
          <p:nvPr/>
        </p:nvSpPr>
        <p:spPr>
          <a:xfrm>
            <a:off x="4746171" y="1315113"/>
            <a:ext cx="6866324" cy="4750659"/>
          </a:xfrm>
          <a:prstGeom prst="rect">
            <a:avLst/>
          </a:prstGeom>
          <a:noFill/>
        </p:spPr>
        <p:txBody>
          <a:bodyPr wrap="square">
            <a:spAutoFit/>
          </a:bodyPr>
          <a:lstStyle/>
          <a:p>
            <a:pPr>
              <a:buClr>
                <a:schemeClr val="accent2"/>
              </a:buClr>
            </a:pPr>
            <a:r>
              <a:rPr lang="en-US" sz="2400" dirty="0">
                <a:latin typeface="Source Sans Pro" panose="020B0503030403020204" pitchFamily="34" charset="0"/>
                <a:ea typeface="Source Sans Pro" panose="020B0503030403020204" pitchFamily="34" charset="0"/>
              </a:rPr>
              <a:t>A</a:t>
            </a:r>
            <a:r>
              <a:rPr lang="en-US" sz="2400" b="1" dirty="0">
                <a:solidFill>
                  <a:srgbClr val="FF552D"/>
                </a:solidFill>
                <a:latin typeface="Source Sans Pro" panose="020B0503030403020204" pitchFamily="34" charset="0"/>
                <a:ea typeface="Source Sans Pro" panose="020B0503030403020204" pitchFamily="34" charset="0"/>
              </a:rPr>
              <a:t> Significant Financial Interest (SFI) </a:t>
            </a:r>
            <a:r>
              <a:rPr lang="en-US" sz="2400" dirty="0">
                <a:latin typeface="Source Sans Pro" panose="020B0503030403020204" pitchFamily="34" charset="0"/>
                <a:ea typeface="Source Sans Pro" panose="020B0503030403020204" pitchFamily="34" charset="0"/>
              </a:rPr>
              <a:t>is related to DOE-funded research when the university, through its designated official(s), reasonably determines that the </a:t>
            </a:r>
            <a:r>
              <a:rPr lang="en-US" sz="2400" b="1" i="1" dirty="0">
                <a:latin typeface="Source Sans Pro" panose="020B0503030403020204" pitchFamily="34" charset="0"/>
                <a:ea typeface="Source Sans Pro" panose="020B0503030403020204" pitchFamily="34" charset="0"/>
              </a:rPr>
              <a:t>SFI could be affected by the outcomes </a:t>
            </a:r>
            <a:r>
              <a:rPr lang="en-US" sz="2400" dirty="0">
                <a:latin typeface="Source Sans Pro" panose="020B0503030403020204" pitchFamily="34" charset="0"/>
                <a:ea typeface="Source Sans Pro" panose="020B0503030403020204" pitchFamily="34" charset="0"/>
              </a:rPr>
              <a:t>of the DOE-funded research.</a:t>
            </a:r>
          </a:p>
          <a:p>
            <a:pPr>
              <a:buClr>
                <a:schemeClr val="accent2"/>
              </a:buClr>
              <a:buFont typeface="Arial" pitchFamily="34" charset="0"/>
              <a:buChar char="•"/>
            </a:pPr>
            <a:endParaRPr lang="en-US" sz="2400" dirty="0">
              <a:latin typeface="Source Sans Pro" panose="020B0503030403020204" pitchFamily="34" charset="0"/>
              <a:ea typeface="Source Sans Pro" panose="020B0503030403020204" pitchFamily="34" charset="0"/>
            </a:endParaRPr>
          </a:p>
          <a:p>
            <a:pPr>
              <a:buClr>
                <a:schemeClr val="accent2"/>
              </a:buClr>
            </a:pPr>
            <a:r>
              <a:rPr lang="en-US" sz="2400" dirty="0">
                <a:latin typeface="Source Sans Pro" panose="020B0503030403020204" pitchFamily="34" charset="0"/>
                <a:ea typeface="Source Sans Pro" panose="020B0503030403020204" pitchFamily="34" charset="0"/>
              </a:rPr>
              <a:t>A </a:t>
            </a:r>
            <a:r>
              <a:rPr lang="en-US" sz="2400" b="1" dirty="0">
                <a:solidFill>
                  <a:srgbClr val="FF552D"/>
                </a:solidFill>
                <a:latin typeface="Source Sans Pro" panose="020B0503030403020204" pitchFamily="34" charset="0"/>
                <a:ea typeface="Source Sans Pro" panose="020B0503030403020204" pitchFamily="34" charset="0"/>
              </a:rPr>
              <a:t>Financial Conflict of Interest (FCOI) </a:t>
            </a:r>
            <a:r>
              <a:rPr lang="en-US" sz="2400" dirty="0">
                <a:latin typeface="Source Sans Pro" panose="020B0503030403020204" pitchFamily="34" charset="0"/>
                <a:ea typeface="Source Sans Pro" panose="020B0503030403020204" pitchFamily="34" charset="0"/>
              </a:rPr>
              <a:t>exists when the university, through its designated official(s), reasonably determines that an </a:t>
            </a:r>
            <a:r>
              <a:rPr lang="en-US" sz="2400" b="1" i="1" dirty="0">
                <a:latin typeface="Source Sans Pro" panose="020B0503030403020204" pitchFamily="34" charset="0"/>
                <a:ea typeface="Source Sans Pro" panose="020B0503030403020204" pitchFamily="34" charset="0"/>
              </a:rPr>
              <a:t>SFI could directly and significantly affect</a:t>
            </a:r>
            <a:r>
              <a:rPr lang="en-US" sz="2400" dirty="0">
                <a:latin typeface="Source Sans Pro" panose="020B0503030403020204" pitchFamily="34" charset="0"/>
                <a:ea typeface="Source Sans Pro" panose="020B0503030403020204" pitchFamily="34" charset="0"/>
              </a:rPr>
              <a:t> </a:t>
            </a:r>
            <a:r>
              <a:rPr lang="en-US" sz="2400" b="1" i="1" dirty="0">
                <a:latin typeface="Source Sans Pro" panose="020B0503030403020204" pitchFamily="34" charset="0"/>
                <a:ea typeface="Source Sans Pro" panose="020B0503030403020204" pitchFamily="34" charset="0"/>
              </a:rPr>
              <a:t>the purpose, design, conduct or reporting</a:t>
            </a:r>
            <a:r>
              <a:rPr lang="en-US" sz="2400" dirty="0">
                <a:latin typeface="Source Sans Pro" panose="020B0503030403020204" pitchFamily="34" charset="0"/>
                <a:ea typeface="Source Sans Pro" panose="020B0503030403020204" pitchFamily="34" charset="0"/>
              </a:rPr>
              <a:t> of DOE-funded research.</a:t>
            </a:r>
          </a:p>
          <a:p>
            <a:pPr marR="0" lvl="0">
              <a:lnSpc>
                <a:spcPts val="2360"/>
              </a:lnSpc>
              <a:spcBef>
                <a:spcPts val="0"/>
              </a:spcBef>
              <a:spcAft>
                <a:spcPts val="0"/>
              </a:spcAft>
            </a:pPr>
            <a:endParaRPr lang="en-US" dirty="0">
              <a:latin typeface="Montserrat" pitchFamily="2" charset="77"/>
              <a:ea typeface="MS Mincho" panose="02020609040205080304" pitchFamily="49" charset="-128"/>
              <a:cs typeface="Arial" panose="020B0604020202020204" pitchFamily="34" charset="0"/>
            </a:endParaRPr>
          </a:p>
          <a:p>
            <a:pPr marL="342900" marR="0" lvl="0" indent="-342900">
              <a:lnSpc>
                <a:spcPts val="2360"/>
              </a:lnSpc>
              <a:spcBef>
                <a:spcPts val="0"/>
              </a:spcBef>
              <a:spcAft>
                <a:spcPts val="0"/>
              </a:spcAft>
              <a:buFont typeface="Symbol" pitchFamily="2" charset="2"/>
              <a:buChar char=""/>
            </a:pPr>
            <a:endParaRPr lang="en-US" dirty="0">
              <a:latin typeface="Montserrat" pitchFamily="2" charset="77"/>
              <a:ea typeface="MS Mincho" panose="02020609040205080304" pitchFamily="49" charset="-128"/>
              <a:cs typeface="Arial" panose="020B0604020202020204" pitchFamily="34" charset="0"/>
            </a:endParaRP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pic>
        <p:nvPicPr>
          <p:cNvPr id="3" name="Picture 2" descr="A person sitting at a table with a computer&#10;&#10;Description automatically generated with medium confidence">
            <a:extLst>
              <a:ext uri="{FF2B5EF4-FFF2-40B4-BE49-F238E27FC236}">
                <a16:creationId xmlns:a16="http://schemas.microsoft.com/office/drawing/2014/main" id="{84DBE74A-B7A7-7748-8C91-58EB8BF6DA8D}"/>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579505" y="1400746"/>
            <a:ext cx="3780836" cy="4888887"/>
          </a:xfrm>
          <a:prstGeom prst="rect">
            <a:avLst/>
          </a:prstGeom>
        </p:spPr>
      </p:pic>
      <p:sp>
        <p:nvSpPr>
          <p:cNvPr id="2" name="Rectangle 1">
            <a:extLst>
              <a:ext uri="{FF2B5EF4-FFF2-40B4-BE49-F238E27FC236}">
                <a16:creationId xmlns:a16="http://schemas.microsoft.com/office/drawing/2014/main" id="{E17BFF43-56EE-372A-0586-9551F35A5F1C}"/>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4F53A6C-E09B-1676-3066-C01263A71245}"/>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WHEN AN SFI BECOMES AN FCOI</a:t>
            </a:r>
          </a:p>
        </p:txBody>
      </p:sp>
      <p:sp>
        <p:nvSpPr>
          <p:cNvPr id="6" name="TextBox 5">
            <a:extLst>
              <a:ext uri="{FF2B5EF4-FFF2-40B4-BE49-F238E27FC236}">
                <a16:creationId xmlns:a16="http://schemas.microsoft.com/office/drawing/2014/main" id="{15686292-195E-21FE-D947-F0CBE34EFCE6}"/>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7959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B501CC-A282-6D46-8530-7557B077CEDC}"/>
              </a:ext>
            </a:extLst>
          </p:cNvPr>
          <p:cNvSpPr txBox="1"/>
          <p:nvPr/>
        </p:nvSpPr>
        <p:spPr>
          <a:xfrm>
            <a:off x="579504" y="2521059"/>
            <a:ext cx="11032990" cy="1508105"/>
          </a:xfrm>
          <a:prstGeom prst="rect">
            <a:avLst/>
          </a:prstGeom>
          <a:noFill/>
        </p:spPr>
        <p:txBody>
          <a:bodyPr wrap="square">
            <a:spAutoFit/>
          </a:bodyPr>
          <a:lstStyle/>
          <a:p>
            <a:r>
              <a:rPr lang="en-US" sz="3200" dirty="0">
                <a:latin typeface="Source Sans Pro" panose="020B0503030403020204" pitchFamily="34" charset="0"/>
                <a:ea typeface="Source Sans Pro" panose="020B0503030403020204" pitchFamily="34" charset="0"/>
              </a:rPr>
              <a:t>If an FCOI exists, a management plan must be implemented and an FCOI report submitted to DOE within 60 days.</a:t>
            </a:r>
          </a:p>
          <a:p>
            <a:pPr>
              <a:buFont typeface="Arial" pitchFamily="34" charset="0"/>
              <a:buChar char="•"/>
            </a:pPr>
            <a:endParaRPr lang="en-US" sz="2800" dirty="0">
              <a:latin typeface="Montserrat" pitchFamily="2" charset="77"/>
              <a:ea typeface="Adobe Garamond Pro"/>
            </a:endParaRPr>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9" name="Rectangle 8">
            <a:extLst>
              <a:ext uri="{FF2B5EF4-FFF2-40B4-BE49-F238E27FC236}">
                <a16:creationId xmlns:a16="http://schemas.microsoft.com/office/drawing/2014/main" id="{0517C37B-6F00-3148-8105-43BF5BEE7AA8}"/>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D967E63-A8AF-514A-ACD7-679ECBC33104}"/>
              </a:ext>
            </a:extLst>
          </p:cNvPr>
          <p:cNvSpPr txBox="1"/>
          <p:nvPr/>
        </p:nvSpPr>
        <p:spPr>
          <a:xfrm>
            <a:off x="0" y="18012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FCOI MANAGEMENT</a:t>
            </a:r>
          </a:p>
        </p:txBody>
      </p:sp>
      <p:sp>
        <p:nvSpPr>
          <p:cNvPr id="3" name="TextBox 2">
            <a:extLst>
              <a:ext uri="{FF2B5EF4-FFF2-40B4-BE49-F238E27FC236}">
                <a16:creationId xmlns:a16="http://schemas.microsoft.com/office/drawing/2014/main" id="{F4DACC1C-4BB7-3270-80CD-CC4000ED124C}"/>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1381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7B0742-5A47-C444-B080-E27A6AA42EB8}"/>
              </a:ext>
            </a:extLst>
          </p:cNvPr>
          <p:cNvSpPr/>
          <p:nvPr/>
        </p:nvSpPr>
        <p:spPr>
          <a:xfrm>
            <a:off x="0" y="0"/>
            <a:ext cx="12191999" cy="434932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ree, outdoor, grass, building&#10;&#10;Description automatically generated">
            <a:extLst>
              <a:ext uri="{FF2B5EF4-FFF2-40B4-BE49-F238E27FC236}">
                <a16:creationId xmlns:a16="http://schemas.microsoft.com/office/drawing/2014/main" id="{E37234A5-7852-114C-B1BE-C8E2E510AE72}"/>
              </a:ext>
            </a:extLst>
          </p:cNvPr>
          <p:cNvPicPr>
            <a:picLocks noChangeAspect="1"/>
          </p:cNvPicPr>
          <p:nvPr/>
        </p:nvPicPr>
        <p:blipFill rotWithShape="1">
          <a:blip r:embed="rId3" cstate="screen">
            <a:alphaModFix amt="31000"/>
            <a:extLst>
              <a:ext uri="{28A0092B-C50C-407E-A947-70E740481C1C}">
                <a14:useLocalDpi xmlns:a14="http://schemas.microsoft.com/office/drawing/2010/main"/>
              </a:ext>
            </a:extLst>
          </a:blip>
          <a:srcRect r="-97"/>
          <a:stretch/>
        </p:blipFill>
        <p:spPr>
          <a:xfrm>
            <a:off x="11817" y="630934"/>
            <a:ext cx="12180182" cy="3718392"/>
          </a:xfrm>
          <a:prstGeom prst="rect">
            <a:avLst/>
          </a:prstGeom>
        </p:spPr>
      </p:pic>
      <p:sp>
        <p:nvSpPr>
          <p:cNvPr id="17" name="Rectangle 16">
            <a:extLst>
              <a:ext uri="{FF2B5EF4-FFF2-40B4-BE49-F238E27FC236}">
                <a16:creationId xmlns:a16="http://schemas.microsoft.com/office/drawing/2014/main" id="{29737EF2-E257-5743-A522-E661F240E1BE}"/>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676D279-07EE-F949-9E1C-E269BEA3222A}"/>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FCOI MANAGEMENT PLANS</a:t>
            </a:r>
          </a:p>
        </p:txBody>
      </p:sp>
      <p:sp>
        <p:nvSpPr>
          <p:cNvPr id="9" name="Rectangle 8">
            <a:extLst>
              <a:ext uri="{FF2B5EF4-FFF2-40B4-BE49-F238E27FC236}">
                <a16:creationId xmlns:a16="http://schemas.microsoft.com/office/drawing/2014/main" id="{E50C6D4F-9C24-B24A-8CD2-BC5B42DD20F7}"/>
              </a:ext>
            </a:extLst>
          </p:cNvPr>
          <p:cNvSpPr/>
          <p:nvPr/>
        </p:nvSpPr>
        <p:spPr>
          <a:xfrm>
            <a:off x="3458818" y="4530776"/>
            <a:ext cx="8733182" cy="1785104"/>
          </a:xfrm>
          <a:prstGeom prst="rect">
            <a:avLst/>
          </a:prstGeom>
        </p:spPr>
        <p:txBody>
          <a:bodyPr wrap="square">
            <a:spAutoFit/>
          </a:bodyPr>
          <a:lstStyle/>
          <a:p>
            <a:pPr marL="742950" lvl="1" indent="-285750">
              <a:buFont typeface="Arial"/>
              <a:buChar char="•"/>
              <a:defRPr/>
            </a:pPr>
            <a:r>
              <a:rPr lang="en-US" sz="2200" dirty="0">
                <a:latin typeface="Source Sans Pro" panose="020B0503030403020204" pitchFamily="34" charset="0"/>
                <a:ea typeface="Source Sans Pro" panose="020B0503030403020204" pitchFamily="34" charset="0"/>
              </a:rPr>
              <a:t>Public disclosure in presentations and publications</a:t>
            </a:r>
          </a:p>
          <a:p>
            <a:pPr marL="742950" lvl="1" indent="-285750">
              <a:buFont typeface="Arial"/>
              <a:buChar char="•"/>
              <a:defRPr/>
            </a:pPr>
            <a:r>
              <a:rPr lang="en-US" sz="2200" dirty="0">
                <a:latin typeface="Source Sans Pro" panose="020B0503030403020204" pitchFamily="34" charset="0"/>
                <a:ea typeface="Source Sans Pro" panose="020B0503030403020204" pitchFamily="34" charset="0"/>
              </a:rPr>
              <a:t>Appointment of independent monitor </a:t>
            </a:r>
          </a:p>
          <a:p>
            <a:pPr marL="742950" lvl="1" indent="-285750">
              <a:buFont typeface="Arial"/>
              <a:buChar char="•"/>
              <a:defRPr/>
            </a:pPr>
            <a:r>
              <a:rPr lang="en-US" sz="2200" dirty="0">
                <a:latin typeface="Source Sans Pro" panose="020B0503030403020204" pitchFamily="34" charset="0"/>
                <a:ea typeface="Source Sans Pro" panose="020B0503030403020204" pitchFamily="34" charset="0"/>
              </a:rPr>
              <a:t>Modification of project plan</a:t>
            </a:r>
          </a:p>
          <a:p>
            <a:pPr marL="742950" lvl="1" indent="-285750">
              <a:buFont typeface="Arial"/>
              <a:buChar char="•"/>
              <a:defRPr/>
            </a:pPr>
            <a:r>
              <a:rPr lang="en-US" sz="2200" dirty="0">
                <a:latin typeface="Source Sans Pro" panose="020B0503030403020204" pitchFamily="34" charset="0"/>
                <a:ea typeface="Source Sans Pro" panose="020B0503030403020204" pitchFamily="34" charset="0"/>
              </a:rPr>
              <a:t>Change of personnel or personnel responsibilities</a:t>
            </a:r>
          </a:p>
          <a:p>
            <a:pPr marL="742950" lvl="1" indent="-285750">
              <a:buFont typeface="Arial"/>
              <a:buChar char="•"/>
              <a:defRPr/>
            </a:pPr>
            <a:r>
              <a:rPr lang="en-US" sz="2200" dirty="0">
                <a:latin typeface="Source Sans Pro" panose="020B0503030403020204" pitchFamily="34" charset="0"/>
                <a:ea typeface="Source Sans Pro" panose="020B0503030403020204" pitchFamily="34" charset="0"/>
              </a:rPr>
              <a:t>Reduction or elimination of SFI</a:t>
            </a:r>
          </a:p>
        </p:txBody>
      </p:sp>
      <p:sp>
        <p:nvSpPr>
          <p:cNvPr id="13" name="TextBox 12">
            <a:extLst>
              <a:ext uri="{FF2B5EF4-FFF2-40B4-BE49-F238E27FC236}">
                <a16:creationId xmlns:a16="http://schemas.microsoft.com/office/drawing/2014/main" id="{F33C6051-77A8-AD40-BB3A-98B5D2A741C3}"/>
              </a:ext>
            </a:extLst>
          </p:cNvPr>
          <p:cNvSpPr txBox="1"/>
          <p:nvPr/>
        </p:nvSpPr>
        <p:spPr>
          <a:xfrm>
            <a:off x="591146" y="1719328"/>
            <a:ext cx="11009705" cy="1815882"/>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bg1"/>
                </a:solidFill>
                <a:latin typeface="Source Sans Pro" panose="020B0503030403020204" pitchFamily="34" charset="0"/>
                <a:ea typeface="Source Sans Pro" panose="020B0503030403020204" pitchFamily="34" charset="0"/>
              </a:rPr>
              <a:t>FCOI management plans are implemented and reported on a project basis.</a:t>
            </a:r>
          </a:p>
          <a:p>
            <a:pPr marL="342900" indent="-342900">
              <a:buFont typeface="Arial" panose="020B0604020202020204" pitchFamily="34" charset="0"/>
              <a:buChar char="•"/>
            </a:pPr>
            <a:r>
              <a:rPr lang="en-US" sz="2800" b="1" dirty="0">
                <a:solidFill>
                  <a:schemeClr val="bg1"/>
                </a:solidFill>
                <a:latin typeface="Source Sans Pro" panose="020B0503030403020204" pitchFamily="34" charset="0"/>
                <a:ea typeface="Source Sans Pro" panose="020B0503030403020204" pitchFamily="34" charset="0"/>
              </a:rPr>
              <a:t>START myDisclosures has the capability to develop, route, and archive FCOI management plans</a:t>
            </a:r>
          </a:p>
        </p:txBody>
      </p:sp>
      <p:sp>
        <p:nvSpPr>
          <p:cNvPr id="2" name="TextBox 1">
            <a:extLst>
              <a:ext uri="{FF2B5EF4-FFF2-40B4-BE49-F238E27FC236}">
                <a16:creationId xmlns:a16="http://schemas.microsoft.com/office/drawing/2014/main" id="{051FB054-7184-264B-87DF-81630AF33A57}"/>
              </a:ext>
            </a:extLst>
          </p:cNvPr>
          <p:cNvSpPr txBox="1"/>
          <p:nvPr/>
        </p:nvSpPr>
        <p:spPr>
          <a:xfrm>
            <a:off x="0" y="5021878"/>
            <a:ext cx="3510698" cy="707886"/>
          </a:xfrm>
          <a:prstGeom prst="rect">
            <a:avLst/>
          </a:prstGeom>
          <a:noFill/>
        </p:spPr>
        <p:txBody>
          <a:bodyPr wrap="square" rtlCol="0">
            <a:spAutoFit/>
          </a:bodyPr>
          <a:lstStyle/>
          <a:p>
            <a:pPr algn="ctr"/>
            <a:r>
              <a:rPr lang="en-US" sz="2000" dirty="0">
                <a:latin typeface="Source Sans Pro" panose="020B0503030403020204" pitchFamily="34" charset="0"/>
                <a:ea typeface="Source Sans Pro" panose="020B0503030403020204" pitchFamily="34" charset="0"/>
              </a:rPr>
              <a:t>Management mechanisms include:</a:t>
            </a:r>
          </a:p>
        </p:txBody>
      </p:sp>
      <p:cxnSp>
        <p:nvCxnSpPr>
          <p:cNvPr id="6" name="Straight Connector 5">
            <a:extLst>
              <a:ext uri="{FF2B5EF4-FFF2-40B4-BE49-F238E27FC236}">
                <a16:creationId xmlns:a16="http://schemas.microsoft.com/office/drawing/2014/main" id="{5362074C-22CD-9647-9B26-5B47628B8608}"/>
              </a:ext>
            </a:extLst>
          </p:cNvPr>
          <p:cNvCxnSpPr>
            <a:cxnSpLocks/>
          </p:cNvCxnSpPr>
          <p:nvPr/>
        </p:nvCxnSpPr>
        <p:spPr>
          <a:xfrm>
            <a:off x="3687160" y="4668252"/>
            <a:ext cx="0" cy="1507961"/>
          </a:xfrm>
          <a:prstGeom prst="line">
            <a:avLst/>
          </a:prstGeom>
          <a:ln w="38100">
            <a:solidFill>
              <a:srgbClr val="13294B"/>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monitor, screenshot, screen, television&#10;&#10;Description automatically generated">
            <a:extLst>
              <a:ext uri="{FF2B5EF4-FFF2-40B4-BE49-F238E27FC236}">
                <a16:creationId xmlns:a16="http://schemas.microsoft.com/office/drawing/2014/main" id="{34C21DBA-4655-6E4D-A923-816173A8C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8" name="TextBox 7">
            <a:extLst>
              <a:ext uri="{FF2B5EF4-FFF2-40B4-BE49-F238E27FC236}">
                <a16:creationId xmlns:a16="http://schemas.microsoft.com/office/drawing/2014/main" id="{7DC3AA37-172B-7BDE-4564-A7B681B3C8E2}"/>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4753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7B0742-5A47-C444-B080-E27A6AA42EB8}"/>
              </a:ext>
            </a:extLst>
          </p:cNvPr>
          <p:cNvSpPr/>
          <p:nvPr/>
        </p:nvSpPr>
        <p:spPr>
          <a:xfrm>
            <a:off x="0" y="0"/>
            <a:ext cx="12191999" cy="4525788"/>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on a path in front of a building&#10;&#10;Description automatically generated with low confidence">
            <a:extLst>
              <a:ext uri="{FF2B5EF4-FFF2-40B4-BE49-F238E27FC236}">
                <a16:creationId xmlns:a16="http://schemas.microsoft.com/office/drawing/2014/main" id="{08B83821-B08E-5846-96D4-7EE16B17E574}"/>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r="-230"/>
          <a:stretch/>
        </p:blipFill>
        <p:spPr>
          <a:xfrm>
            <a:off x="11815" y="772973"/>
            <a:ext cx="12168367" cy="3752816"/>
          </a:xfrm>
          <a:prstGeom prst="rect">
            <a:avLst/>
          </a:prstGeom>
        </p:spPr>
      </p:pic>
      <p:sp>
        <p:nvSpPr>
          <p:cNvPr id="17" name="Rectangle 16">
            <a:extLst>
              <a:ext uri="{FF2B5EF4-FFF2-40B4-BE49-F238E27FC236}">
                <a16:creationId xmlns:a16="http://schemas.microsoft.com/office/drawing/2014/main" id="{29737EF2-E257-5743-A522-E661F240E1BE}"/>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676D279-07EE-F949-9E1C-E269BEA3222A}"/>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PUBLIC ACCESS TO FCOI INFORMATION</a:t>
            </a:r>
          </a:p>
        </p:txBody>
      </p:sp>
      <p:sp>
        <p:nvSpPr>
          <p:cNvPr id="13" name="TextBox 12">
            <a:extLst>
              <a:ext uri="{FF2B5EF4-FFF2-40B4-BE49-F238E27FC236}">
                <a16:creationId xmlns:a16="http://schemas.microsoft.com/office/drawing/2014/main" id="{F33C6051-77A8-AD40-BB3A-98B5D2A741C3}"/>
              </a:ext>
            </a:extLst>
          </p:cNvPr>
          <p:cNvSpPr txBox="1"/>
          <p:nvPr/>
        </p:nvSpPr>
        <p:spPr>
          <a:xfrm>
            <a:off x="1355985" y="1629681"/>
            <a:ext cx="9480028" cy="1815882"/>
          </a:xfrm>
          <a:prstGeom prst="rect">
            <a:avLst/>
          </a:prstGeom>
          <a:noFill/>
        </p:spPr>
        <p:txBody>
          <a:bodyPr wrap="square" rtlCol="0">
            <a:spAutoFit/>
          </a:bodyPr>
          <a:lstStyle/>
          <a:p>
            <a:pPr algn="ctr"/>
            <a:r>
              <a:rPr lang="en-US" sz="2800" b="1" dirty="0">
                <a:solidFill>
                  <a:schemeClr val="bg1"/>
                </a:solidFill>
                <a:latin typeface="Source Sans Pro" panose="020B0503030403020204" pitchFamily="34" charset="0"/>
                <a:ea typeface="Source Sans Pro" panose="020B0503030403020204" pitchFamily="34" charset="0"/>
              </a:rPr>
              <a:t>Institutions must either post information concerning identified FCOIs held by </a:t>
            </a:r>
            <a:r>
              <a:rPr lang="en-US" sz="2800" b="1" i="1" dirty="0">
                <a:solidFill>
                  <a:schemeClr val="bg1"/>
                </a:solidFill>
                <a:latin typeface="Source Sans Pro" panose="020B0503030403020204" pitchFamily="34" charset="0"/>
                <a:ea typeface="Source Sans Pro" panose="020B0503030403020204" pitchFamily="34" charset="0"/>
              </a:rPr>
              <a:t>senior or key personnel </a:t>
            </a:r>
            <a:r>
              <a:rPr lang="en-US" sz="2800" b="1" dirty="0">
                <a:solidFill>
                  <a:schemeClr val="bg1"/>
                </a:solidFill>
                <a:latin typeface="Source Sans Pro" panose="020B0503030403020204" pitchFamily="34" charset="0"/>
                <a:ea typeface="Source Sans Pro" panose="020B0503030403020204" pitchFamily="34" charset="0"/>
              </a:rPr>
              <a:t>on a public website </a:t>
            </a:r>
            <a:r>
              <a:rPr lang="en-US" sz="2800" b="1" i="1" dirty="0">
                <a:solidFill>
                  <a:schemeClr val="bg1"/>
                </a:solidFill>
                <a:latin typeface="Source Sans Pro" panose="020B0503030403020204" pitchFamily="34" charset="0"/>
                <a:ea typeface="Source Sans Pro" panose="020B0503030403020204" pitchFamily="34" charset="0"/>
              </a:rPr>
              <a:t>or</a:t>
            </a:r>
            <a:r>
              <a:rPr lang="en-US" sz="2800" b="1" dirty="0">
                <a:solidFill>
                  <a:schemeClr val="bg1"/>
                </a:solidFill>
                <a:latin typeface="Source Sans Pro" panose="020B0503030403020204" pitchFamily="34" charset="0"/>
                <a:ea typeface="Source Sans Pro" panose="020B0503030403020204" pitchFamily="34" charset="0"/>
              </a:rPr>
              <a:t> provide a written response to any requestor within five business days of a request.</a:t>
            </a:r>
          </a:p>
        </p:txBody>
      </p:sp>
      <p:sp>
        <p:nvSpPr>
          <p:cNvPr id="2" name="TextBox 1">
            <a:extLst>
              <a:ext uri="{FF2B5EF4-FFF2-40B4-BE49-F238E27FC236}">
                <a16:creationId xmlns:a16="http://schemas.microsoft.com/office/drawing/2014/main" id="{051FB054-7184-264B-87DF-81630AF33A57}"/>
              </a:ext>
            </a:extLst>
          </p:cNvPr>
          <p:cNvSpPr txBox="1"/>
          <p:nvPr/>
        </p:nvSpPr>
        <p:spPr>
          <a:xfrm>
            <a:off x="-2" y="5348073"/>
            <a:ext cx="12192001" cy="523220"/>
          </a:xfrm>
          <a:prstGeom prst="rect">
            <a:avLst/>
          </a:prstGeom>
          <a:noFill/>
        </p:spPr>
        <p:txBody>
          <a:bodyPr wrap="square" rtlCol="0">
            <a:spAutoFit/>
          </a:bodyPr>
          <a:lstStyle/>
          <a:p>
            <a:pPr algn="ctr"/>
            <a:r>
              <a:rPr lang="en-US" sz="2800" b="1" dirty="0">
                <a:latin typeface="Source Sans Pro" panose="020B0503030403020204" pitchFamily="34" charset="0"/>
                <a:ea typeface="Source Sans Pro" panose="020B0503030403020204" pitchFamily="34" charset="0"/>
              </a:rPr>
              <a:t>Illinois has a procedure to respond to written requests.</a:t>
            </a:r>
          </a:p>
        </p:txBody>
      </p:sp>
      <p:pic>
        <p:nvPicPr>
          <p:cNvPr id="15" name="Picture 14" descr="A picture containing monitor, screenshot, screen, television&#10;&#10;Description automatically generated">
            <a:extLst>
              <a:ext uri="{FF2B5EF4-FFF2-40B4-BE49-F238E27FC236}">
                <a16:creationId xmlns:a16="http://schemas.microsoft.com/office/drawing/2014/main" id="{34C21DBA-4655-6E4D-A923-816173A8C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4" name="TextBox 3">
            <a:extLst>
              <a:ext uri="{FF2B5EF4-FFF2-40B4-BE49-F238E27FC236}">
                <a16:creationId xmlns:a16="http://schemas.microsoft.com/office/drawing/2014/main" id="{49B08073-B47F-9FA9-AE52-84AF73BA4168}"/>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78452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68666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PUBLIC ACCESS TO FCOI INFORMATION</a:t>
            </a:r>
          </a:p>
        </p:txBody>
      </p:sp>
      <p:sp>
        <p:nvSpPr>
          <p:cNvPr id="3" name="Rectangle 2">
            <a:extLst>
              <a:ext uri="{FF2B5EF4-FFF2-40B4-BE49-F238E27FC236}">
                <a16:creationId xmlns:a16="http://schemas.microsoft.com/office/drawing/2014/main" id="{25A6D67D-FAB5-4A4F-88BE-98674FBC0C40}"/>
              </a:ext>
            </a:extLst>
          </p:cNvPr>
          <p:cNvSpPr/>
          <p:nvPr/>
        </p:nvSpPr>
        <p:spPr>
          <a:xfrm>
            <a:off x="577516" y="1382566"/>
            <a:ext cx="6777885" cy="4770537"/>
          </a:xfrm>
          <a:prstGeom prst="rect">
            <a:avLst/>
          </a:prstGeom>
        </p:spPr>
        <p:txBody>
          <a:bodyPr wrap="square">
            <a:spAutoFit/>
          </a:bodyPr>
          <a:lstStyle/>
          <a:p>
            <a:pPr>
              <a:buClr>
                <a:srgbClr val="FA6B24"/>
              </a:buClr>
            </a:pPr>
            <a:r>
              <a:rPr lang="en-US" sz="1900" dirty="0">
                <a:latin typeface="Source Sans Pro" panose="020B0503030403020204" pitchFamily="34" charset="0"/>
                <a:ea typeface="Source Sans Pro" panose="020B0503030403020204" pitchFamily="34" charset="0"/>
                <a:cs typeface="Calibri"/>
              </a:rPr>
              <a:t>Senior or key personnel are the project director or principal investigator and any other person identified as senior or key personnel by the university in the grant application, progress report, or any other report submitted to the PHS by the university.</a:t>
            </a:r>
          </a:p>
          <a:p>
            <a:pPr>
              <a:buClr>
                <a:srgbClr val="FA6B24"/>
              </a:buClr>
            </a:pPr>
            <a:endParaRPr lang="en-US" sz="1900" dirty="0">
              <a:latin typeface="Source Sans Pro" panose="020B0503030403020204" pitchFamily="34" charset="0"/>
              <a:ea typeface="Source Sans Pro" panose="020B0503030403020204" pitchFamily="34" charset="0"/>
              <a:cs typeface="Calibri"/>
            </a:endParaRPr>
          </a:p>
          <a:p>
            <a:pPr>
              <a:buClr>
                <a:srgbClr val="FA6B24"/>
              </a:buClr>
            </a:pPr>
            <a:r>
              <a:rPr lang="en-US" sz="1900" b="1" dirty="0">
                <a:latin typeface="Source Sans Pro" panose="020B0503030403020204" pitchFamily="34" charset="0"/>
                <a:ea typeface="Source Sans Pro" panose="020B0503030403020204" pitchFamily="34" charset="0"/>
                <a:cs typeface="Calibri"/>
              </a:rPr>
              <a:t>Information that would be shared:</a:t>
            </a:r>
          </a:p>
          <a:p>
            <a:pPr marL="285750" indent="-285750">
              <a:buClr>
                <a:srgbClr val="FA6B24"/>
              </a:buClr>
              <a:buFont typeface="Arial" panose="020B0604020202020204" pitchFamily="34" charset="0"/>
              <a:buChar char="•"/>
            </a:pPr>
            <a:r>
              <a:rPr lang="en-US" sz="1900" dirty="0">
                <a:latin typeface="Source Sans Pro" panose="020B0503030403020204" pitchFamily="34" charset="0"/>
                <a:ea typeface="Source Sans Pro" panose="020B0503030403020204" pitchFamily="34" charset="0"/>
                <a:cs typeface="Calibri"/>
              </a:rPr>
              <a:t>Investigator’s name</a:t>
            </a:r>
          </a:p>
          <a:p>
            <a:pPr marL="285750" indent="-285750">
              <a:buClr>
                <a:srgbClr val="FA6B24"/>
              </a:buClr>
              <a:buFont typeface="Arial" panose="020B0604020202020204" pitchFamily="34" charset="0"/>
              <a:buChar char="•"/>
            </a:pPr>
            <a:r>
              <a:rPr lang="en-US" sz="1900" dirty="0">
                <a:latin typeface="Source Sans Pro" panose="020B0503030403020204" pitchFamily="34" charset="0"/>
                <a:ea typeface="Source Sans Pro" panose="020B0503030403020204" pitchFamily="34" charset="0"/>
                <a:cs typeface="Calibri"/>
              </a:rPr>
              <a:t>Investigator’s title and role with respect to the research project</a:t>
            </a:r>
          </a:p>
          <a:p>
            <a:pPr marL="285750" indent="-285750">
              <a:buClr>
                <a:srgbClr val="FA6B24"/>
              </a:buClr>
              <a:buFont typeface="Arial" panose="020B0604020202020204" pitchFamily="34" charset="0"/>
              <a:buChar char="•"/>
            </a:pPr>
            <a:r>
              <a:rPr lang="en-US" sz="1900" dirty="0">
                <a:latin typeface="Source Sans Pro" panose="020B0503030403020204" pitchFamily="34" charset="0"/>
                <a:ea typeface="Source Sans Pro" panose="020B0503030403020204" pitchFamily="34" charset="0"/>
                <a:cs typeface="Calibri"/>
              </a:rPr>
              <a:t>The name of the entity in which the significant financial interest is held</a:t>
            </a:r>
          </a:p>
          <a:p>
            <a:pPr marL="285750" indent="-285750">
              <a:buClr>
                <a:srgbClr val="FA6B24"/>
              </a:buClr>
              <a:buFont typeface="Arial" panose="020B0604020202020204" pitchFamily="34" charset="0"/>
              <a:buChar char="•"/>
            </a:pPr>
            <a:r>
              <a:rPr lang="en-US" sz="1900" dirty="0">
                <a:latin typeface="Source Sans Pro" panose="020B0503030403020204" pitchFamily="34" charset="0"/>
                <a:ea typeface="Source Sans Pro" panose="020B0503030403020204" pitchFamily="34" charset="0"/>
                <a:cs typeface="Calibri"/>
              </a:rPr>
              <a:t>The nature of the significant financial interest</a:t>
            </a:r>
          </a:p>
          <a:p>
            <a:pPr marL="285750" indent="-285750">
              <a:buClr>
                <a:srgbClr val="FA6B24"/>
              </a:buClr>
              <a:buFont typeface="Arial" panose="020B0604020202020204" pitchFamily="34" charset="0"/>
              <a:buChar char="•"/>
            </a:pPr>
            <a:r>
              <a:rPr lang="en-US" sz="1900" dirty="0">
                <a:latin typeface="Source Sans Pro" panose="020B0503030403020204" pitchFamily="34" charset="0"/>
                <a:ea typeface="Source Sans Pro" panose="020B0503030403020204" pitchFamily="34" charset="0"/>
                <a:cs typeface="Calibri"/>
              </a:rPr>
              <a:t>The approximate dollar value (ranges), or a statement that the value cannot be readily determined through reference to public process or other reasonable measures of fair market value</a:t>
            </a:r>
          </a:p>
        </p:txBody>
      </p:sp>
      <p:pic>
        <p:nvPicPr>
          <p:cNvPr id="6" name="Picture 5" descr="A picture containing text, indoor, person, wall&#10;&#10;Description automatically generated">
            <a:extLst>
              <a:ext uri="{FF2B5EF4-FFF2-40B4-BE49-F238E27FC236}">
                <a16:creationId xmlns:a16="http://schemas.microsoft.com/office/drawing/2014/main" id="{EE7DB4F0-C75E-024C-A54E-0EEBDBC6870B}"/>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4833" y="1378634"/>
            <a:ext cx="3756074" cy="4606531"/>
          </a:xfrm>
          <a:prstGeom prst="rect">
            <a:avLst/>
          </a:prstGeom>
        </p:spPr>
      </p:pic>
      <p:sp>
        <p:nvSpPr>
          <p:cNvPr id="5" name="TextBox 4">
            <a:extLst>
              <a:ext uri="{FF2B5EF4-FFF2-40B4-BE49-F238E27FC236}">
                <a16:creationId xmlns:a16="http://schemas.microsoft.com/office/drawing/2014/main" id="{37B602EB-587A-9AA6-97DB-167B8E8F4117}"/>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6771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68666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SUBAWARDS</a:t>
            </a:r>
          </a:p>
        </p:txBody>
      </p:sp>
      <p:sp>
        <p:nvSpPr>
          <p:cNvPr id="3" name="Rectangle 2">
            <a:extLst>
              <a:ext uri="{FF2B5EF4-FFF2-40B4-BE49-F238E27FC236}">
                <a16:creationId xmlns:a16="http://schemas.microsoft.com/office/drawing/2014/main" id="{25A6D67D-FAB5-4A4F-88BE-98674FBC0C40}"/>
              </a:ext>
            </a:extLst>
          </p:cNvPr>
          <p:cNvSpPr/>
          <p:nvPr/>
        </p:nvSpPr>
        <p:spPr>
          <a:xfrm>
            <a:off x="751093" y="1382566"/>
            <a:ext cx="6604308" cy="4093428"/>
          </a:xfrm>
          <a:prstGeom prst="rect">
            <a:avLst/>
          </a:prstGeom>
        </p:spPr>
        <p:txBody>
          <a:bodyPr wrap="square">
            <a:spAutoFit/>
          </a:bodyPr>
          <a:lstStyle/>
          <a:p>
            <a:pPr>
              <a:buClr>
                <a:srgbClr val="FA6B24"/>
              </a:buClr>
            </a:pPr>
            <a:r>
              <a:rPr lang="en-US" sz="2600" dirty="0">
                <a:latin typeface="Source Sans Pro" panose="020B0503030403020204" pitchFamily="34" charset="0"/>
                <a:ea typeface="Source Sans Pro" panose="020B0503030403020204" pitchFamily="34" charset="0"/>
                <a:cs typeface="Calibri"/>
              </a:rPr>
              <a:t>If the proposal has a subrecipient, the Authorized Administrative Approval provided at the proposal submission stage must include a statement indicating the subrecipient certifies that at the time of award, it will either: </a:t>
            </a:r>
          </a:p>
          <a:p>
            <a:pPr marL="457200" indent="-457200">
              <a:buClr>
                <a:srgbClr val="FA6B24"/>
              </a:buClr>
              <a:buFont typeface="Arial" panose="020B0604020202020204" pitchFamily="34" charset="0"/>
              <a:buChar char="•"/>
            </a:pPr>
            <a:r>
              <a:rPr lang="en-US" sz="2600" dirty="0">
                <a:latin typeface="Source Sans Pro" panose="020B0503030403020204" pitchFamily="34" charset="0"/>
                <a:ea typeface="Source Sans Pro" panose="020B0503030403020204" pitchFamily="34" charset="0"/>
              </a:rPr>
              <a:t>Have a conflict of interest policy that complies with the DOE Interim Policy, or</a:t>
            </a:r>
          </a:p>
          <a:p>
            <a:pPr marL="457200" indent="-457200">
              <a:buClr>
                <a:srgbClr val="FA6B24"/>
              </a:buClr>
              <a:buFont typeface="Arial" panose="020B0604020202020204" pitchFamily="34" charset="0"/>
              <a:buChar char="•"/>
            </a:pPr>
            <a:r>
              <a:rPr lang="en-US" sz="2600" dirty="0">
                <a:latin typeface="Source Sans Pro" panose="020B0503030403020204" pitchFamily="34" charset="0"/>
                <a:ea typeface="Source Sans Pro" panose="020B0503030403020204" pitchFamily="34" charset="0"/>
              </a:rPr>
              <a:t>Agree to adopt and abide by the UIUC’s conflict- of-interest policy.</a:t>
            </a:r>
          </a:p>
        </p:txBody>
      </p:sp>
      <p:pic>
        <p:nvPicPr>
          <p:cNvPr id="5" name="Picture 4" descr="A person sitting at a table&#10;&#10;Description automatically generated with low confidence">
            <a:extLst>
              <a:ext uri="{FF2B5EF4-FFF2-40B4-BE49-F238E27FC236}">
                <a16:creationId xmlns:a16="http://schemas.microsoft.com/office/drawing/2014/main" id="{1CE90C41-BEE4-FD4C-B3F7-A88519DC99A1}"/>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684833" y="1378634"/>
            <a:ext cx="3756074" cy="4606531"/>
          </a:xfrm>
          <a:prstGeom prst="rect">
            <a:avLst/>
          </a:prstGeom>
        </p:spPr>
      </p:pic>
      <p:sp>
        <p:nvSpPr>
          <p:cNvPr id="6" name="TextBox 5">
            <a:extLst>
              <a:ext uri="{FF2B5EF4-FFF2-40B4-BE49-F238E27FC236}">
                <a16:creationId xmlns:a16="http://schemas.microsoft.com/office/drawing/2014/main" id="{E1F7977D-21C2-C261-CC0E-FF989AB6D025}"/>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5096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0CA3A2-5BFD-2147-A0AA-BE2EDEFB0A20}"/>
              </a:ext>
            </a:extLst>
          </p:cNvPr>
          <p:cNvSpPr/>
          <p:nvPr/>
        </p:nvSpPr>
        <p:spPr>
          <a:xfrm>
            <a:off x="-1" y="807396"/>
            <a:ext cx="12192000" cy="6050604"/>
          </a:xfrm>
          <a:prstGeom prst="rect">
            <a:avLst/>
          </a:prstGeom>
          <a:solidFill>
            <a:srgbClr val="4D69A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10000"/>
              </a:lnSpc>
            </a:pPr>
            <a:r>
              <a:rPr lang="en-US" sz="3200" dirty="0">
                <a:solidFill>
                  <a:schemeClr val="bg1"/>
                </a:solidFill>
                <a:latin typeface="Source Sans Pro" panose="020B0503030403020204" pitchFamily="34" charset="0"/>
                <a:ea typeface="Source Sans Pro" panose="020B0503030403020204" pitchFamily="34" charset="0"/>
                <a:cs typeface="Georgia"/>
              </a:rPr>
              <a:t>The DOE Interim Policy </a:t>
            </a:r>
            <a:r>
              <a:rPr lang="en-US" sz="3200" b="1" dirty="0">
                <a:solidFill>
                  <a:schemeClr val="bg1"/>
                </a:solidFill>
                <a:latin typeface="Source Sans Pro" panose="020B0503030403020204" pitchFamily="34" charset="0"/>
                <a:ea typeface="Source Sans Pro" panose="020B0503030403020204" pitchFamily="34" charset="0"/>
                <a:cs typeface="Georgia"/>
              </a:rPr>
              <a:t>does not apply </a:t>
            </a:r>
            <a:r>
              <a:rPr lang="en-US" sz="3200" dirty="0">
                <a:solidFill>
                  <a:schemeClr val="bg1"/>
                </a:solidFill>
                <a:latin typeface="Source Sans Pro" panose="020B0503030403020204" pitchFamily="34" charset="0"/>
                <a:ea typeface="Source Sans Pro" panose="020B0503030403020204" pitchFamily="34" charset="0"/>
                <a:cs typeface="Georgia"/>
              </a:rPr>
              <a:t>to Small Business </a:t>
            </a:r>
          </a:p>
          <a:p>
            <a:pPr algn="ctr">
              <a:lnSpc>
                <a:spcPct val="110000"/>
              </a:lnSpc>
            </a:pPr>
            <a:r>
              <a:rPr lang="en-US" sz="3200" dirty="0">
                <a:solidFill>
                  <a:schemeClr val="bg1"/>
                </a:solidFill>
                <a:latin typeface="Source Sans Pro" panose="020B0503030403020204" pitchFamily="34" charset="0"/>
                <a:ea typeface="Source Sans Pro" panose="020B0503030403020204" pitchFamily="34" charset="0"/>
                <a:cs typeface="Georgia"/>
              </a:rPr>
              <a:t>Innovative Research (SBIR) and Small Business Technology Transfer (STTR) Programs Phase 1 applications and awards.</a:t>
            </a:r>
          </a:p>
          <a:p>
            <a:pPr algn="ctr">
              <a:lnSpc>
                <a:spcPct val="110000"/>
              </a:lnSpc>
            </a:pPr>
            <a:endParaRPr lang="en-US" sz="2800" dirty="0">
              <a:solidFill>
                <a:schemeClr val="bg1"/>
              </a:solidFill>
              <a:latin typeface="Montserrat" pitchFamily="2" charset="77"/>
              <a:cs typeface="Georgia"/>
            </a:endParaRPr>
          </a:p>
          <a:p>
            <a:pPr algn="ctr"/>
            <a:endParaRPr lang="en-US" sz="2800" dirty="0">
              <a:solidFill>
                <a:schemeClr val="bg1"/>
              </a:solidFill>
              <a:latin typeface="Montserrat" pitchFamily="2" charset="77"/>
              <a:cs typeface="Helvetica Neue"/>
            </a:endParaRPr>
          </a:p>
        </p:txBody>
      </p:sp>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8317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SMALL BUSINESS GRANTS</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275907"/>
            <a:ext cx="184731" cy="369332"/>
          </a:xfrm>
          <a:prstGeom prst="rect">
            <a:avLst/>
          </a:prstGeom>
          <a:noFill/>
        </p:spPr>
        <p:txBody>
          <a:bodyPr wrap="none" rtlCol="0">
            <a:spAutoFit/>
          </a:bodyPr>
          <a:lstStyle/>
          <a:p>
            <a:endParaRPr lang="en-US" dirty="0"/>
          </a:p>
        </p:txBody>
      </p:sp>
      <p:pic>
        <p:nvPicPr>
          <p:cNvPr id="24" name="Picture 23" descr="A screenshot of a cell phone&#10;&#10;Description automatically generated">
            <a:extLst>
              <a:ext uri="{FF2B5EF4-FFF2-40B4-BE49-F238E27FC236}">
                <a16:creationId xmlns:a16="http://schemas.microsoft.com/office/drawing/2014/main" id="{1BE43269-9A88-184D-AC14-C54330F1A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32471" y="6289577"/>
            <a:ext cx="316523" cy="457200"/>
          </a:xfrm>
          <a:prstGeom prst="rect">
            <a:avLst/>
          </a:prstGeom>
        </p:spPr>
      </p:pic>
      <p:cxnSp>
        <p:nvCxnSpPr>
          <p:cNvPr id="7" name="Straight Connector 6">
            <a:extLst>
              <a:ext uri="{FF2B5EF4-FFF2-40B4-BE49-F238E27FC236}">
                <a16:creationId xmlns:a16="http://schemas.microsoft.com/office/drawing/2014/main" id="{560866DB-F8EA-D54C-A3A5-DA8836B06F1A}"/>
              </a:ext>
            </a:extLst>
          </p:cNvPr>
          <p:cNvCxnSpPr>
            <a:cxnSpLocks/>
          </p:cNvCxnSpPr>
          <p:nvPr/>
        </p:nvCxnSpPr>
        <p:spPr>
          <a:xfrm flipH="1">
            <a:off x="5446058" y="5788426"/>
            <a:ext cx="1299883" cy="0"/>
          </a:xfrm>
          <a:prstGeom prst="line">
            <a:avLst/>
          </a:prstGeom>
          <a:ln w="317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95AA28E-7D80-51A8-927D-1B2514E794DE}"/>
              </a:ext>
            </a:extLst>
          </p:cNvPr>
          <p:cNvSpPr txBox="1"/>
          <p:nvPr/>
        </p:nvSpPr>
        <p:spPr>
          <a:xfrm>
            <a:off x="131491" y="6482345"/>
            <a:ext cx="4572000" cy="307777"/>
          </a:xfrm>
          <a:prstGeom prst="rect">
            <a:avLst/>
          </a:prstGeom>
          <a:noFill/>
        </p:spPr>
        <p:txBody>
          <a:bodyPr wrap="square">
            <a:spAutoFit/>
          </a:bodyPr>
          <a:lstStyle/>
          <a:p>
            <a:r>
              <a:rPr lang="en-US" sz="1400" b="0" i="0" dirty="0">
                <a:solidFill>
                  <a:schemeClr val="bg1"/>
                </a:solidFill>
                <a:effectLst/>
                <a:latin typeface="Source Sans Pro" panose="020B0503030403020204" pitchFamily="34" charset="0"/>
                <a:ea typeface="Source Sans Pro" panose="020B0503030403020204" pitchFamily="34" charset="0"/>
              </a:rPr>
              <a:t>© 2022 University of Illinois Board of Trustees</a:t>
            </a:r>
            <a:endParaRPr lang="en-US" sz="1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0992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79424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TRAINING AND DISCLOSURE CERTIFICATION</a:t>
            </a:r>
          </a:p>
        </p:txBody>
      </p:sp>
      <p:sp>
        <p:nvSpPr>
          <p:cNvPr id="16" name="Rectangle 15">
            <a:extLst>
              <a:ext uri="{FF2B5EF4-FFF2-40B4-BE49-F238E27FC236}">
                <a16:creationId xmlns:a16="http://schemas.microsoft.com/office/drawing/2014/main" id="{F51BAFD5-599C-0741-B102-164DCF5C2344}"/>
              </a:ext>
            </a:extLst>
          </p:cNvPr>
          <p:cNvSpPr/>
          <p:nvPr/>
        </p:nvSpPr>
        <p:spPr>
          <a:xfrm>
            <a:off x="641686" y="1816784"/>
            <a:ext cx="6611367" cy="4701450"/>
          </a:xfrm>
          <a:prstGeom prst="rect">
            <a:avLst/>
          </a:prstGeom>
        </p:spPr>
        <p:txBody>
          <a:bodyPr wrap="square" lIns="0" tIns="0" rIns="0" bIns="0" anchor="ctr" anchorCtr="0">
            <a:noAutofit/>
          </a:bodyPr>
          <a:lstStyle/>
          <a:p>
            <a:pPr marL="285750" indent="-28575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At </a:t>
            </a:r>
            <a:r>
              <a:rPr lang="en-US" sz="2400" b="1" dirty="0">
                <a:latin typeface="Source Sans Pro" panose="020B0503030403020204" pitchFamily="34" charset="0"/>
                <a:ea typeface="Source Sans Pro" panose="020B0503030403020204" pitchFamily="34" charset="0"/>
              </a:rPr>
              <a:t>proposal</a:t>
            </a:r>
            <a:r>
              <a:rPr lang="en-US" sz="2400" dirty="0">
                <a:latin typeface="Source Sans Pro" panose="020B0503030403020204" pitchFamily="34" charset="0"/>
                <a:ea typeface="Source Sans Pro" panose="020B0503030403020204" pitchFamily="34" charset="0"/>
              </a:rPr>
              <a:t> stage, PI will confirm that all ‘investigators’ are compliant</a:t>
            </a:r>
          </a:p>
          <a:p>
            <a:pPr marL="285750" indent="-28575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At </a:t>
            </a:r>
            <a:r>
              <a:rPr lang="en-US" sz="2400" b="1" dirty="0">
                <a:latin typeface="Source Sans Pro" panose="020B0503030403020204" pitchFamily="34" charset="0"/>
                <a:ea typeface="Source Sans Pro" panose="020B0503030403020204" pitchFamily="34" charset="0"/>
              </a:rPr>
              <a:t>award</a:t>
            </a:r>
            <a:r>
              <a:rPr lang="en-US" sz="2400" dirty="0">
                <a:latin typeface="Source Sans Pro" panose="020B0503030403020204" pitchFamily="34" charset="0"/>
                <a:ea typeface="Source Sans Pro" panose="020B0503030403020204" pitchFamily="34" charset="0"/>
              </a:rPr>
              <a:t> stage, PIs will receive a notice to complete an FCOI checklist</a:t>
            </a:r>
          </a:p>
          <a:p>
            <a:pPr marL="285750" indent="-285750">
              <a:spcAft>
                <a:spcPts val="600"/>
              </a:spcAft>
              <a:buFont typeface="Arial" panose="020B0604020202020204" pitchFamily="34" charset="0"/>
              <a:buChar char="•"/>
            </a:pPr>
            <a:r>
              <a:rPr lang="en-US" sz="2400" b="1" dirty="0" err="1">
                <a:latin typeface="Source Sans Pro" panose="020B0503030403020204" pitchFamily="34" charset="0"/>
                <a:ea typeface="Source Sans Pro" panose="020B0503030403020204" pitchFamily="34" charset="0"/>
              </a:rPr>
              <a:t>myFCOI</a:t>
            </a:r>
            <a:r>
              <a:rPr lang="en-US" sz="2400" b="1" dirty="0">
                <a:latin typeface="Source Sans Pro" panose="020B0503030403020204" pitchFamily="34" charset="0"/>
                <a:ea typeface="Source Sans Pro" panose="020B0503030403020204" pitchFamily="34" charset="0"/>
              </a:rPr>
              <a:t> checklist </a:t>
            </a:r>
            <a:r>
              <a:rPr lang="en-US" sz="2400" dirty="0">
                <a:latin typeface="Source Sans Pro" panose="020B0503030403020204" pitchFamily="34" charset="0"/>
                <a:ea typeface="Source Sans Pro" panose="020B0503030403020204" pitchFamily="34" charset="0"/>
              </a:rPr>
              <a:t>is used to list all ‘investigators’ on a project and documents their compliance each year</a:t>
            </a:r>
          </a:p>
          <a:p>
            <a:pPr marL="285750" indent="-28575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No anticipation accounts will be granted or award fund created until the project-specific FCOI checklist is submitted and approved.</a:t>
            </a:r>
          </a:p>
          <a:p>
            <a:pPr marL="285750" indent="-285750">
              <a:spcAft>
                <a:spcPts val="600"/>
              </a:spcAft>
              <a:buFont typeface="Arial" panose="020B0604020202020204" pitchFamily="34" charset="0"/>
              <a:buChar char="•"/>
            </a:pPr>
            <a:endParaRPr lang="en-US" sz="1600" dirty="0">
              <a:latin typeface="Montserrat" pitchFamily="2" charset="77"/>
            </a:endParaRPr>
          </a:p>
          <a:p>
            <a:pPr marL="285750" indent="-285750">
              <a:spcAft>
                <a:spcPts val="600"/>
              </a:spcAft>
              <a:buFont typeface="Arial" panose="020B0604020202020204" pitchFamily="34" charset="0"/>
              <a:buChar char="•"/>
            </a:pPr>
            <a:endParaRPr lang="en-US" sz="1600" dirty="0">
              <a:solidFill>
                <a:srgbClr val="192849"/>
              </a:solidFill>
              <a:latin typeface="Montserrat" pitchFamily="2" charset="77"/>
              <a:ea typeface="Helvetica Neue" panose="02000503000000020004" pitchFamily="2" charset="0"/>
              <a:cs typeface="Helvetica Neue" panose="02000503000000020004" pitchFamily="2" charset="0"/>
            </a:endParaRPr>
          </a:p>
        </p:txBody>
      </p:sp>
      <p:sp>
        <p:nvSpPr>
          <p:cNvPr id="19" name="Rectangle 18">
            <a:extLst>
              <a:ext uri="{FF2B5EF4-FFF2-40B4-BE49-F238E27FC236}">
                <a16:creationId xmlns:a16="http://schemas.microsoft.com/office/drawing/2014/main" id="{1B50A1AD-6B5A-904E-AB95-4E054B8DB1F4}"/>
              </a:ext>
            </a:extLst>
          </p:cNvPr>
          <p:cNvSpPr/>
          <p:nvPr/>
        </p:nvSpPr>
        <p:spPr>
          <a:xfrm>
            <a:off x="0" y="1314471"/>
            <a:ext cx="7780217" cy="419100"/>
          </a:xfrm>
          <a:prstGeom prst="rect">
            <a:avLst/>
          </a:prstGeom>
        </p:spPr>
        <p:txBody>
          <a:bodyPr wrap="square" lIns="0" tIns="0" rIns="0" bIns="0" anchor="ctr" anchorCtr="0">
            <a:noAutofit/>
          </a:bodyPr>
          <a:lstStyle/>
          <a:p>
            <a:pPr algn="ctr">
              <a:lnSpc>
                <a:spcPct val="110000"/>
              </a:lnSpc>
              <a:spcAft>
                <a:spcPts val="3000"/>
              </a:spcAft>
            </a:pPr>
            <a:r>
              <a:rPr lang="en-US" sz="2800" b="1" spc="3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PROPOSAL AND AWARD STAGES</a:t>
            </a:r>
          </a:p>
        </p:txBody>
      </p:sp>
      <p:pic>
        <p:nvPicPr>
          <p:cNvPr id="11" name="Picture 10" descr="A picture containing person, crowd&#10;&#10;Description automatically generated">
            <a:extLst>
              <a:ext uri="{FF2B5EF4-FFF2-40B4-BE49-F238E27FC236}">
                <a16:creationId xmlns:a16="http://schemas.microsoft.com/office/drawing/2014/main" id="{57E476D4-431F-634F-8DE3-975927546D9F}"/>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7780217" y="1392923"/>
            <a:ext cx="3770097" cy="4606528"/>
          </a:xfrm>
          <a:prstGeom prst="rect">
            <a:avLst/>
          </a:prstGeom>
        </p:spPr>
      </p:pic>
      <p:sp>
        <p:nvSpPr>
          <p:cNvPr id="4" name="TextBox 3">
            <a:extLst>
              <a:ext uri="{FF2B5EF4-FFF2-40B4-BE49-F238E27FC236}">
                <a16:creationId xmlns:a16="http://schemas.microsoft.com/office/drawing/2014/main" id="{9F49567C-3423-722D-D432-64CC42168384}"/>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3823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79424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WHO CAN USE MYFCOI CHECKLIST?</a:t>
            </a:r>
          </a:p>
        </p:txBody>
      </p:sp>
      <p:sp>
        <p:nvSpPr>
          <p:cNvPr id="16" name="Rectangle 15">
            <a:extLst>
              <a:ext uri="{FF2B5EF4-FFF2-40B4-BE49-F238E27FC236}">
                <a16:creationId xmlns:a16="http://schemas.microsoft.com/office/drawing/2014/main" id="{F51BAFD5-599C-0741-B102-164DCF5C2344}"/>
              </a:ext>
            </a:extLst>
          </p:cNvPr>
          <p:cNvSpPr/>
          <p:nvPr/>
        </p:nvSpPr>
        <p:spPr>
          <a:xfrm>
            <a:off x="670281" y="3226969"/>
            <a:ext cx="6611367" cy="3062665"/>
          </a:xfrm>
          <a:prstGeom prst="rect">
            <a:avLst/>
          </a:prstGeom>
        </p:spPr>
        <p:txBody>
          <a:bodyPr wrap="square" lIns="0" tIns="0" rIns="0" bIns="0" anchor="ctr" anchorCtr="0">
            <a:noAutofit/>
          </a:bodyPr>
          <a:lstStyle/>
          <a:p>
            <a:pPr>
              <a:spcAft>
                <a:spcPts val="600"/>
              </a:spcAft>
            </a:pPr>
            <a:r>
              <a:rPr lang="en-US" sz="2800" dirty="0">
                <a:latin typeface="Source Sans Pro" panose="020B0503030403020204" pitchFamily="34" charset="0"/>
                <a:ea typeface="Source Sans Pro" panose="020B0503030403020204" pitchFamily="34" charset="0"/>
              </a:rPr>
              <a:t>Anyone with the Review ID or Institutional Proposal Number:</a:t>
            </a:r>
          </a:p>
          <a:p>
            <a:pPr marL="342900" indent="-342900">
              <a:spcAft>
                <a:spcPts val="6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PI, lab managers, business managers, grants managers</a:t>
            </a:r>
          </a:p>
          <a:p>
            <a:pPr marL="285750" indent="-285750">
              <a:spcAft>
                <a:spcPts val="600"/>
              </a:spcAft>
              <a:buFont typeface="Arial" panose="020B0604020202020204" pitchFamily="34" charset="0"/>
              <a:buChar char="•"/>
            </a:pPr>
            <a:endParaRPr lang="en-US" sz="1600" dirty="0">
              <a:latin typeface="Montserrat" pitchFamily="2" charset="77"/>
            </a:endParaRPr>
          </a:p>
          <a:p>
            <a:pPr marL="285750" indent="-285750">
              <a:spcAft>
                <a:spcPts val="600"/>
              </a:spcAft>
              <a:buFont typeface="Arial" panose="020B0604020202020204" pitchFamily="34" charset="0"/>
              <a:buChar char="•"/>
            </a:pPr>
            <a:endParaRPr lang="en-US" sz="1600" dirty="0">
              <a:solidFill>
                <a:srgbClr val="192849"/>
              </a:solidFill>
              <a:latin typeface="Montserrat" pitchFamily="2" charset="77"/>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69438FC7-9524-194A-8598-92D61E2540E8}"/>
              </a:ext>
            </a:extLst>
          </p:cNvPr>
          <p:cNvSpPr/>
          <p:nvPr/>
        </p:nvSpPr>
        <p:spPr>
          <a:xfrm>
            <a:off x="3316672" y="1585427"/>
            <a:ext cx="1083079" cy="1083079"/>
          </a:xfrm>
          <a:prstGeom prst="ellipse">
            <a:avLst/>
          </a:prstGeom>
          <a:solidFill>
            <a:srgbClr val="E64B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285F264-3269-0349-988C-6A4C3E363FF3}"/>
              </a:ext>
            </a:extLst>
          </p:cNvPr>
          <p:cNvCxnSpPr>
            <a:cxnSpLocks/>
          </p:cNvCxnSpPr>
          <p:nvPr/>
        </p:nvCxnSpPr>
        <p:spPr>
          <a:xfrm>
            <a:off x="3364798" y="3060031"/>
            <a:ext cx="969583"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BC0B4D63-FA38-F349-97BD-51FB382F3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6059" y="1910041"/>
            <a:ext cx="667059" cy="433849"/>
          </a:xfrm>
          <a:prstGeom prst="rect">
            <a:avLst/>
          </a:prstGeom>
        </p:spPr>
      </p:pic>
      <p:pic>
        <p:nvPicPr>
          <p:cNvPr id="6" name="Picture 5" descr="A person standing in front of a window&#10;&#10;Description automatically generated with medium confidence">
            <a:extLst>
              <a:ext uri="{FF2B5EF4-FFF2-40B4-BE49-F238E27FC236}">
                <a16:creationId xmlns:a16="http://schemas.microsoft.com/office/drawing/2014/main" id="{908C50DD-56BE-E84F-8C0F-607D4CD3F61F}"/>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794239" y="1378635"/>
            <a:ext cx="3756076" cy="4606530"/>
          </a:xfrm>
          <a:prstGeom prst="rect">
            <a:avLst/>
          </a:prstGeom>
        </p:spPr>
      </p:pic>
      <p:sp>
        <p:nvSpPr>
          <p:cNvPr id="5" name="TextBox 4">
            <a:extLst>
              <a:ext uri="{FF2B5EF4-FFF2-40B4-BE49-F238E27FC236}">
                <a16:creationId xmlns:a16="http://schemas.microsoft.com/office/drawing/2014/main" id="{E390BE56-A732-3F71-58E7-045E757410BA}"/>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6555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68666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person&#10;&#10;Description automatically generated">
            <a:extLst>
              <a:ext uri="{FF2B5EF4-FFF2-40B4-BE49-F238E27FC236}">
                <a16:creationId xmlns:a16="http://schemas.microsoft.com/office/drawing/2014/main" id="{F1378660-1CD7-CE48-9F40-EC60E0E432B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7686660" y="1413164"/>
            <a:ext cx="3756074" cy="4572001"/>
          </a:xfrm>
          <a:prstGeom prst="rect">
            <a:avLst/>
          </a:prstGeom>
        </p:spPr>
      </p:pic>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DOE FCOI INTERIM POLICY</a:t>
            </a:r>
          </a:p>
        </p:txBody>
      </p:sp>
      <p:sp>
        <p:nvSpPr>
          <p:cNvPr id="27" name="Rectangle 26">
            <a:extLst>
              <a:ext uri="{FF2B5EF4-FFF2-40B4-BE49-F238E27FC236}">
                <a16:creationId xmlns:a16="http://schemas.microsoft.com/office/drawing/2014/main" id="{16C11C3B-929A-B44F-A100-0D1EDE0710F7}"/>
              </a:ext>
            </a:extLst>
          </p:cNvPr>
          <p:cNvSpPr/>
          <p:nvPr/>
        </p:nvSpPr>
        <p:spPr>
          <a:xfrm>
            <a:off x="537882" y="1243664"/>
            <a:ext cx="6813178" cy="4910999"/>
          </a:xfrm>
          <a:prstGeom prst="rect">
            <a:avLst/>
          </a:prstGeom>
        </p:spPr>
        <p:txBody>
          <a:bodyPr wrap="square" lIns="0" tIns="0" rIns="0" bIns="0" anchor="ctr" anchorCtr="0">
            <a:noAutofit/>
          </a:bodyPr>
          <a:lstStyle/>
          <a:p>
            <a:pPr marL="342900" indent="-34290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Applies to grants and cooperative agreements from DOE and national labs</a:t>
            </a:r>
          </a:p>
          <a:p>
            <a:pPr marL="342900" indent="-34290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Effective December 21, 2021, institutional compliance required within 180 days</a:t>
            </a:r>
          </a:p>
          <a:p>
            <a:pPr marL="914400" lvl="1" indent="-4572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Interim policy will be a part of funding announcements and award terms going forward</a:t>
            </a:r>
          </a:p>
          <a:p>
            <a:pPr marL="914400" lvl="1" indent="-45720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For existing awards, we anticipate the interim policy terms will be added through amendments</a:t>
            </a:r>
          </a:p>
          <a:p>
            <a:pPr lvl="1">
              <a:spcAft>
                <a:spcPts val="600"/>
              </a:spcAft>
            </a:pPr>
            <a:endParaRPr lang="en-US" sz="2400" dirty="0">
              <a:latin typeface="Montserrat" pitchFamily="2" charset="77"/>
              <a:ea typeface="Adobe Garamond Pro"/>
            </a:endParaRPr>
          </a:p>
        </p:txBody>
      </p:sp>
      <p:sp>
        <p:nvSpPr>
          <p:cNvPr id="5" name="TextBox 4">
            <a:extLst>
              <a:ext uri="{FF2B5EF4-FFF2-40B4-BE49-F238E27FC236}">
                <a16:creationId xmlns:a16="http://schemas.microsoft.com/office/drawing/2014/main" id="{4F893AF3-CD26-28CB-022F-5DE4C1BAE459}"/>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60580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79424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CAN I DO WITH MYFCOI CHECKLIST</a:t>
            </a:r>
          </a:p>
        </p:txBody>
      </p:sp>
      <p:sp>
        <p:nvSpPr>
          <p:cNvPr id="16" name="Rectangle 15">
            <a:extLst>
              <a:ext uri="{FF2B5EF4-FFF2-40B4-BE49-F238E27FC236}">
                <a16:creationId xmlns:a16="http://schemas.microsoft.com/office/drawing/2014/main" id="{F51BAFD5-599C-0741-B102-164DCF5C2344}"/>
              </a:ext>
            </a:extLst>
          </p:cNvPr>
          <p:cNvSpPr/>
          <p:nvPr/>
        </p:nvSpPr>
        <p:spPr>
          <a:xfrm>
            <a:off x="641686" y="3508125"/>
            <a:ext cx="6866019" cy="3062665"/>
          </a:xfrm>
          <a:prstGeom prst="rect">
            <a:avLst/>
          </a:prstGeom>
        </p:spPr>
        <p:txBody>
          <a:bodyPr wrap="square" lIns="0" tIns="0" rIns="0" bIns="0" anchor="ctr" anchorCtr="0">
            <a:noAutofit/>
          </a:bodyPr>
          <a:lstStyle/>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Create a checklist</a:t>
            </a:r>
          </a:p>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See if an investigator is compliant</a:t>
            </a:r>
          </a:p>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Remind investigators to complete training </a:t>
            </a:r>
            <a:br>
              <a:rPr lang="en-US" sz="2000" dirty="0">
                <a:latin typeface="Source Sans Pro" panose="020B0503030403020204" pitchFamily="34" charset="0"/>
                <a:ea typeface="Source Sans Pro" panose="020B0503030403020204" pitchFamily="34" charset="0"/>
              </a:rPr>
            </a:br>
            <a:r>
              <a:rPr lang="en-US" sz="2000" dirty="0">
                <a:latin typeface="Source Sans Pro" panose="020B0503030403020204" pitchFamily="34" charset="0"/>
                <a:ea typeface="Source Sans Pro" panose="020B0503030403020204" pitchFamily="34" charset="0"/>
              </a:rPr>
              <a:t>and/or disclosure</a:t>
            </a:r>
          </a:p>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Monitor progress</a:t>
            </a:r>
          </a:p>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Submit a checklist</a:t>
            </a:r>
          </a:p>
          <a:p>
            <a:pPr marL="457200" indent="-457200">
              <a:spcAft>
                <a:spcPts val="600"/>
              </a:spcAft>
              <a:buAutoNum type="arabicPeriod"/>
            </a:pPr>
            <a:r>
              <a:rPr lang="en-US" sz="2000" dirty="0">
                <a:latin typeface="Source Sans Pro" panose="020B0503030403020204" pitchFamily="34" charset="0"/>
                <a:ea typeface="Source Sans Pro" panose="020B0503030403020204" pitchFamily="34" charset="0"/>
              </a:rPr>
              <a:t>View previously submitted and approved checklists</a:t>
            </a:r>
          </a:p>
          <a:p>
            <a:pPr marL="285750" indent="-285750">
              <a:spcAft>
                <a:spcPts val="600"/>
              </a:spcAft>
              <a:buFont typeface="Arial" panose="020B0604020202020204" pitchFamily="34" charset="0"/>
              <a:buChar char="•"/>
            </a:pPr>
            <a:endParaRPr lang="en-US" sz="2000" dirty="0">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endParaRPr lang="en-US" sz="20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endParaRPr>
          </a:p>
        </p:txBody>
      </p:sp>
      <p:sp>
        <p:nvSpPr>
          <p:cNvPr id="13" name="Oval 12">
            <a:extLst>
              <a:ext uri="{FF2B5EF4-FFF2-40B4-BE49-F238E27FC236}">
                <a16:creationId xmlns:a16="http://schemas.microsoft.com/office/drawing/2014/main" id="{69438FC7-9524-194A-8598-92D61E2540E8}"/>
              </a:ext>
            </a:extLst>
          </p:cNvPr>
          <p:cNvSpPr/>
          <p:nvPr/>
        </p:nvSpPr>
        <p:spPr>
          <a:xfrm>
            <a:off x="3316672" y="1585427"/>
            <a:ext cx="1083079" cy="1083079"/>
          </a:xfrm>
          <a:prstGeom prst="ellipse">
            <a:avLst/>
          </a:prstGeom>
          <a:solidFill>
            <a:srgbClr val="E64B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285F264-3269-0349-988C-6A4C3E363FF3}"/>
              </a:ext>
            </a:extLst>
          </p:cNvPr>
          <p:cNvCxnSpPr>
            <a:cxnSpLocks/>
          </p:cNvCxnSpPr>
          <p:nvPr/>
        </p:nvCxnSpPr>
        <p:spPr>
          <a:xfrm>
            <a:off x="3364798" y="3027947"/>
            <a:ext cx="969583"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2A6C303B-04BC-FB45-9072-E3BCE0455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5815" y="1902022"/>
            <a:ext cx="484792" cy="449887"/>
          </a:xfrm>
          <a:prstGeom prst="rect">
            <a:avLst/>
          </a:prstGeom>
        </p:spPr>
      </p:pic>
      <p:pic>
        <p:nvPicPr>
          <p:cNvPr id="6" name="Picture 5" descr="A picture containing indoor, floor, kitchen, person&#10;&#10;Description automatically generated">
            <a:extLst>
              <a:ext uri="{FF2B5EF4-FFF2-40B4-BE49-F238E27FC236}">
                <a16:creationId xmlns:a16="http://schemas.microsoft.com/office/drawing/2014/main" id="{F5BA16DC-FFBC-0D44-8A4D-2D81D268B0A2}"/>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7792251" y="1374624"/>
            <a:ext cx="3758063" cy="4606530"/>
          </a:xfrm>
          <a:prstGeom prst="rect">
            <a:avLst/>
          </a:prstGeom>
        </p:spPr>
      </p:pic>
      <p:sp>
        <p:nvSpPr>
          <p:cNvPr id="5" name="TextBox 4">
            <a:extLst>
              <a:ext uri="{FF2B5EF4-FFF2-40B4-BE49-F238E27FC236}">
                <a16:creationId xmlns:a16="http://schemas.microsoft.com/office/drawing/2014/main" id="{D79A7272-D784-37A0-C051-D0D5C21DDBDB}"/>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6013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MYFCOI CHECKLIST DASHBOARD</a:t>
            </a:r>
          </a:p>
        </p:txBody>
      </p:sp>
      <p:pic>
        <p:nvPicPr>
          <p:cNvPr id="9" name="Picture 8">
            <a:extLst>
              <a:ext uri="{FF2B5EF4-FFF2-40B4-BE49-F238E27FC236}">
                <a16:creationId xmlns:a16="http://schemas.microsoft.com/office/drawing/2014/main" id="{06A387E4-2C18-6F41-B584-0797DDD4F018}"/>
              </a:ext>
            </a:extLst>
          </p:cNvPr>
          <p:cNvPicPr>
            <a:picLocks noChangeAspect="1"/>
          </p:cNvPicPr>
          <p:nvPr/>
        </p:nvPicPr>
        <p:blipFill>
          <a:blip r:embed="rId3"/>
          <a:stretch>
            <a:fillRect/>
          </a:stretch>
        </p:blipFill>
        <p:spPr>
          <a:xfrm>
            <a:off x="776286" y="1409700"/>
            <a:ext cx="10639425" cy="4038600"/>
          </a:xfrm>
          <a:prstGeom prst="rect">
            <a:avLst/>
          </a:prstGeom>
          <a:ln w="50800">
            <a:solidFill>
              <a:srgbClr val="13294B"/>
            </a:solidFill>
          </a:ln>
        </p:spPr>
      </p:pic>
      <p:sp>
        <p:nvSpPr>
          <p:cNvPr id="11" name="Rectangle 10">
            <a:extLst>
              <a:ext uri="{FF2B5EF4-FFF2-40B4-BE49-F238E27FC236}">
                <a16:creationId xmlns:a16="http://schemas.microsoft.com/office/drawing/2014/main" id="{2BC78C3A-71D2-AC4D-B35E-5D48A857644F}"/>
              </a:ext>
            </a:extLst>
          </p:cNvPr>
          <p:cNvSpPr/>
          <p:nvPr/>
        </p:nvSpPr>
        <p:spPr>
          <a:xfrm>
            <a:off x="3523819" y="5889524"/>
            <a:ext cx="5208477" cy="461665"/>
          </a:xfrm>
          <a:prstGeom prst="rect">
            <a:avLst/>
          </a:prstGeom>
        </p:spPr>
        <p:txBody>
          <a:bodyPr wrap="none">
            <a:spAutoFit/>
          </a:bodyPr>
          <a:lstStyle/>
          <a:p>
            <a:pPr algn="ctr"/>
            <a:r>
              <a:rPr lang="en-US" sz="2400" b="1" dirty="0">
                <a:latin typeface="Source Sans Pro" panose="020B0503030403020204" pitchFamily="34" charset="0"/>
                <a:ea typeface="Source Sans Pro" panose="020B0503030403020204" pitchFamily="34" charset="0"/>
                <a:hlinkClick r:id="rId4"/>
              </a:rPr>
              <a:t>https://myfcoichecklist.uillinois.edu</a:t>
            </a:r>
            <a:r>
              <a:rPr lang="en-US" sz="2400" b="1" dirty="0">
                <a:latin typeface="Source Sans Pro" panose="020B0503030403020204" pitchFamily="34" charset="0"/>
                <a:ea typeface="Source Sans Pro" panose="020B0503030403020204" pitchFamily="34" charset="0"/>
              </a:rPr>
              <a:t> </a:t>
            </a:r>
          </a:p>
        </p:txBody>
      </p:sp>
      <p:sp>
        <p:nvSpPr>
          <p:cNvPr id="3" name="TextBox 2">
            <a:extLst>
              <a:ext uri="{FF2B5EF4-FFF2-40B4-BE49-F238E27FC236}">
                <a16:creationId xmlns:a16="http://schemas.microsoft.com/office/drawing/2014/main" id="{0BA99AAA-C013-29FB-5EBB-AD894FFD895A}"/>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8705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MYFCOI CHECKLIST: COMPLIANCE STATUS</a:t>
            </a:r>
          </a:p>
        </p:txBody>
      </p:sp>
      <p:sp>
        <p:nvSpPr>
          <p:cNvPr id="2" name="TextBox 1">
            <a:extLst>
              <a:ext uri="{FF2B5EF4-FFF2-40B4-BE49-F238E27FC236}">
                <a16:creationId xmlns:a16="http://schemas.microsoft.com/office/drawing/2014/main" id="{08344087-0503-B64D-AA8A-FA0C41E36EDA}"/>
              </a:ext>
            </a:extLst>
          </p:cNvPr>
          <p:cNvSpPr txBox="1"/>
          <p:nvPr/>
        </p:nvSpPr>
        <p:spPr>
          <a:xfrm>
            <a:off x="10523621" y="6464968"/>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321A16B-A200-F64A-BDD0-8828C70ED8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60757" y="1496367"/>
            <a:ext cx="8470483" cy="4646782"/>
          </a:xfrm>
          <a:prstGeom prst="rect">
            <a:avLst/>
          </a:prstGeom>
          <a:ln w="50800">
            <a:solidFill>
              <a:srgbClr val="13294B"/>
            </a:solidFill>
          </a:ln>
        </p:spPr>
      </p:pic>
      <p:sp>
        <p:nvSpPr>
          <p:cNvPr id="4" name="TextBox 3">
            <a:extLst>
              <a:ext uri="{FF2B5EF4-FFF2-40B4-BE49-F238E27FC236}">
                <a16:creationId xmlns:a16="http://schemas.microsoft.com/office/drawing/2014/main" id="{7F8727F9-5E55-1196-AF59-2BB1A83E53D1}"/>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3908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461665"/>
          </a:xfrm>
          <a:prstGeom prst="rect">
            <a:avLst/>
          </a:prstGeom>
          <a:noFill/>
        </p:spPr>
        <p:txBody>
          <a:bodyPr wrap="square" rtlCol="0">
            <a:spAutoFit/>
          </a:bodyPr>
          <a:lstStyle/>
          <a:p>
            <a:pPr algn="ctr"/>
            <a:r>
              <a:rPr lang="en-US" sz="2400" b="1" spc="80" dirty="0">
                <a:solidFill>
                  <a:schemeClr val="bg1"/>
                </a:solidFill>
                <a:latin typeface="Montserrat" pitchFamily="2" charset="77"/>
              </a:rPr>
              <a:t>MYFCOI CHECKLIST: SUBMITTED CHECKLIST STATUS - APPROVED</a:t>
            </a:r>
          </a:p>
        </p:txBody>
      </p:sp>
      <p:sp>
        <p:nvSpPr>
          <p:cNvPr id="2" name="TextBox 1">
            <a:extLst>
              <a:ext uri="{FF2B5EF4-FFF2-40B4-BE49-F238E27FC236}">
                <a16:creationId xmlns:a16="http://schemas.microsoft.com/office/drawing/2014/main" id="{08344087-0503-B64D-AA8A-FA0C41E36EDA}"/>
              </a:ext>
            </a:extLst>
          </p:cNvPr>
          <p:cNvSpPr txBox="1"/>
          <p:nvPr/>
        </p:nvSpPr>
        <p:spPr>
          <a:xfrm>
            <a:off x="10523621" y="6464968"/>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37E6E5C3-FF1B-C24A-8702-9250CE512F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86" y="1505665"/>
            <a:ext cx="10410825" cy="3400425"/>
          </a:xfrm>
          <a:prstGeom prst="rect">
            <a:avLst/>
          </a:prstGeom>
          <a:ln w="50800">
            <a:solidFill>
              <a:srgbClr val="13294B"/>
            </a:solidFill>
          </a:ln>
        </p:spPr>
      </p:pic>
      <p:sp>
        <p:nvSpPr>
          <p:cNvPr id="3" name="Rectangle 2">
            <a:extLst>
              <a:ext uri="{FF2B5EF4-FFF2-40B4-BE49-F238E27FC236}">
                <a16:creationId xmlns:a16="http://schemas.microsoft.com/office/drawing/2014/main" id="{52023261-28C3-E649-9BA9-546987459D54}"/>
              </a:ext>
            </a:extLst>
          </p:cNvPr>
          <p:cNvSpPr/>
          <p:nvPr/>
        </p:nvSpPr>
        <p:spPr>
          <a:xfrm>
            <a:off x="1" y="5352335"/>
            <a:ext cx="12191999" cy="830997"/>
          </a:xfrm>
          <a:prstGeom prst="rect">
            <a:avLst/>
          </a:prstGeom>
        </p:spPr>
        <p:txBody>
          <a:bodyPr wrap="square">
            <a:spAutoFit/>
          </a:bodyPr>
          <a:lstStyle/>
          <a:p>
            <a:pPr algn="ctr">
              <a:spcAft>
                <a:spcPts val="1200"/>
              </a:spcAft>
            </a:pPr>
            <a:r>
              <a:rPr lang="en-US" sz="2400" dirty="0">
                <a:latin typeface="Source Sans Pro" panose="020B0503030403020204" pitchFamily="34" charset="0"/>
                <a:ea typeface="Source Sans Pro" panose="020B0503030403020204" pitchFamily="34" charset="0"/>
                <a:cs typeface="Helvetica" panose="020B0604020202020204" pitchFamily="34" charset="0"/>
              </a:rPr>
              <a:t>Once the checklist is approved, the Submitter and PI will receive an email </a:t>
            </a:r>
            <a:br>
              <a:rPr lang="en-US" sz="2400" dirty="0">
                <a:latin typeface="Source Sans Pro" panose="020B0503030403020204" pitchFamily="34" charset="0"/>
                <a:ea typeface="Source Sans Pro" panose="020B0503030403020204" pitchFamily="34" charset="0"/>
                <a:cs typeface="Helvetica" panose="020B0604020202020204" pitchFamily="34" charset="0"/>
              </a:rPr>
            </a:br>
            <a:r>
              <a:rPr lang="en-US" sz="2400" dirty="0">
                <a:latin typeface="Source Sans Pro" panose="020B0503030403020204" pitchFamily="34" charset="0"/>
                <a:ea typeface="Source Sans Pro" panose="020B0503030403020204" pitchFamily="34" charset="0"/>
                <a:cs typeface="Helvetica" panose="020B0604020202020204" pitchFamily="34" charset="0"/>
              </a:rPr>
              <a:t>from </a:t>
            </a:r>
            <a:r>
              <a:rPr lang="en-US" sz="2400" dirty="0" err="1">
                <a:latin typeface="Source Sans Pro" panose="020B0503030403020204" pitchFamily="34" charset="0"/>
                <a:ea typeface="Source Sans Pro" panose="020B0503030403020204" pitchFamily="34" charset="0"/>
                <a:cs typeface="Helvetica" panose="020B0604020202020204" pitchFamily="34" charset="0"/>
              </a:rPr>
              <a:t>myFCOI</a:t>
            </a:r>
            <a:r>
              <a:rPr lang="en-US" sz="2400" dirty="0">
                <a:latin typeface="Source Sans Pro" panose="020B0503030403020204" pitchFamily="34" charset="0"/>
                <a:ea typeface="Source Sans Pro" panose="020B0503030403020204" pitchFamily="34" charset="0"/>
                <a:cs typeface="Helvetica" panose="020B0604020202020204" pitchFamily="34" charset="0"/>
              </a:rPr>
              <a:t> checklist with a notice that the checklist was approved.</a:t>
            </a:r>
          </a:p>
        </p:txBody>
      </p:sp>
      <p:sp>
        <p:nvSpPr>
          <p:cNvPr id="5" name="TextBox 4">
            <a:extLst>
              <a:ext uri="{FF2B5EF4-FFF2-40B4-BE49-F238E27FC236}">
                <a16:creationId xmlns:a16="http://schemas.microsoft.com/office/drawing/2014/main" id="{5B79A19C-6FF2-EA14-5872-C4D94A61789E}"/>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400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86946"/>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REVIEW</a:t>
            </a:r>
          </a:p>
        </p:txBody>
      </p:sp>
      <p:sp>
        <p:nvSpPr>
          <p:cNvPr id="16" name="Rectangle 15">
            <a:extLst>
              <a:ext uri="{FF2B5EF4-FFF2-40B4-BE49-F238E27FC236}">
                <a16:creationId xmlns:a16="http://schemas.microsoft.com/office/drawing/2014/main" id="{F51BAFD5-599C-0741-B102-164DCF5C2344}"/>
              </a:ext>
            </a:extLst>
          </p:cNvPr>
          <p:cNvSpPr/>
          <p:nvPr/>
        </p:nvSpPr>
        <p:spPr>
          <a:xfrm>
            <a:off x="1" y="3882674"/>
            <a:ext cx="12191998" cy="1797329"/>
          </a:xfrm>
          <a:prstGeom prst="rect">
            <a:avLst/>
          </a:prstGeom>
        </p:spPr>
        <p:txBody>
          <a:bodyPr wrap="square" lIns="0" tIns="0" rIns="0" bIns="0" anchor="ctr" anchorCtr="0">
            <a:noAutofit/>
          </a:bodyPr>
          <a:lstStyle/>
          <a:p>
            <a:pPr algn="ctr">
              <a:spcAft>
                <a:spcPts val="600"/>
              </a:spcAft>
            </a:pPr>
            <a:endParaRPr lang="en-US" sz="28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endParaRPr>
          </a:p>
          <a:p>
            <a:pPr algn="ctr">
              <a:spcAft>
                <a:spcPts val="600"/>
              </a:spcAft>
            </a:pPr>
            <a:r>
              <a:rPr lang="en-US" sz="2800" b="1" dirty="0" err="1">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myFCOI</a:t>
            </a:r>
            <a:r>
              <a:rPr lang="en-US" sz="2800" b="1"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 Checklist</a:t>
            </a:r>
          </a:p>
          <a:p>
            <a:pPr algn="ctr">
              <a:spcAft>
                <a:spcPts val="600"/>
              </a:spcAft>
            </a:pPr>
            <a:r>
              <a:rPr lang="en-US" sz="2800" b="1"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myfcoichecklist.uillinois.edu</a:t>
            </a:r>
          </a:p>
          <a:p>
            <a:pPr algn="ctr">
              <a:spcAft>
                <a:spcPts val="600"/>
              </a:spcAft>
            </a:pPr>
            <a:r>
              <a:rPr lang="en-US" sz="28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 </a:t>
            </a:r>
            <a:r>
              <a:rPr lang="en-US" sz="24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Document investigator compliance for each project</a:t>
            </a:r>
            <a:endParaRPr lang="en-US" sz="28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0285F264-3269-0349-988C-6A4C3E363FF3}"/>
              </a:ext>
            </a:extLst>
          </p:cNvPr>
          <p:cNvCxnSpPr>
            <a:cxnSpLocks/>
          </p:cNvCxnSpPr>
          <p:nvPr/>
        </p:nvCxnSpPr>
        <p:spPr>
          <a:xfrm>
            <a:off x="5611208" y="3898716"/>
            <a:ext cx="969583"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B0B4C53-A8CB-47FB-9252-777ACF5B8373}"/>
              </a:ext>
            </a:extLst>
          </p:cNvPr>
          <p:cNvSpPr/>
          <p:nvPr/>
        </p:nvSpPr>
        <p:spPr>
          <a:xfrm>
            <a:off x="0" y="1527839"/>
            <a:ext cx="12191999" cy="1797329"/>
          </a:xfrm>
          <a:prstGeom prst="rect">
            <a:avLst/>
          </a:prstGeom>
        </p:spPr>
        <p:txBody>
          <a:bodyPr wrap="square" lIns="0" tIns="0" rIns="0" bIns="0" anchor="ctr" anchorCtr="0">
            <a:noAutofit/>
          </a:bodyPr>
          <a:lstStyle/>
          <a:p>
            <a:pPr algn="ctr">
              <a:spcAft>
                <a:spcPts val="600"/>
              </a:spcAft>
            </a:pPr>
            <a:endParaRPr lang="en-US" sz="2800" dirty="0">
              <a:solidFill>
                <a:srgbClr val="192849"/>
              </a:solidFill>
              <a:latin typeface="Montserrat" pitchFamily="2" charset="77"/>
              <a:ea typeface="Helvetica Neue" panose="02000503000000020004" pitchFamily="2" charset="0"/>
              <a:cs typeface="Helvetica Neue" panose="02000503000000020004" pitchFamily="2" charset="0"/>
            </a:endParaRPr>
          </a:p>
          <a:p>
            <a:pPr algn="ctr">
              <a:spcAft>
                <a:spcPts val="600"/>
              </a:spcAft>
            </a:pPr>
            <a:r>
              <a:rPr lang="en-US" sz="2800" b="1"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START myDisclosures</a:t>
            </a:r>
          </a:p>
          <a:p>
            <a:pPr algn="ctr">
              <a:spcAft>
                <a:spcPts val="600"/>
              </a:spcAft>
            </a:pPr>
            <a:r>
              <a:rPr lang="en-US" sz="2800" b="1"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myDisclosures.uillinois.edu</a:t>
            </a:r>
          </a:p>
          <a:p>
            <a:pPr algn="ctr">
              <a:spcAft>
                <a:spcPts val="600"/>
              </a:spcAft>
            </a:pPr>
            <a:r>
              <a:rPr lang="en-US" sz="24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FCOI training</a:t>
            </a:r>
          </a:p>
          <a:p>
            <a:pPr algn="ctr">
              <a:spcAft>
                <a:spcPts val="600"/>
              </a:spcAft>
            </a:pPr>
            <a:r>
              <a:rPr lang="en-US" sz="2400" dirty="0">
                <a:solidFill>
                  <a:srgbClr val="192849"/>
                </a:solidFill>
                <a:latin typeface="Source Sans Pro" panose="020B0503030403020204" pitchFamily="34" charset="0"/>
                <a:ea typeface="Source Sans Pro" panose="020B0503030403020204" pitchFamily="34" charset="0"/>
                <a:cs typeface="Helvetica Neue" panose="02000503000000020004" pitchFamily="2" charset="0"/>
              </a:rPr>
              <a:t>Submit Sponsor-Specific Questionnaire: SFIs and Travel</a:t>
            </a:r>
          </a:p>
        </p:txBody>
      </p:sp>
      <p:sp>
        <p:nvSpPr>
          <p:cNvPr id="3" name="TextBox 2">
            <a:extLst>
              <a:ext uri="{FF2B5EF4-FFF2-40B4-BE49-F238E27FC236}">
                <a16:creationId xmlns:a16="http://schemas.microsoft.com/office/drawing/2014/main" id="{90E72AA5-DC81-6FF9-C0FD-E98B87DB9A82}"/>
              </a:ext>
            </a:extLst>
          </p:cNvPr>
          <p:cNvSpPr txBox="1"/>
          <p:nvPr/>
        </p:nvSpPr>
        <p:spPr>
          <a:xfrm>
            <a:off x="131491" y="6482345"/>
            <a:ext cx="4572000" cy="276999"/>
          </a:xfrm>
          <a:prstGeom prst="rect">
            <a:avLst/>
          </a:prstGeom>
          <a:noFill/>
        </p:spPr>
        <p:txBody>
          <a:bodyPr wrap="square">
            <a:spAutoFit/>
          </a:bodyPr>
          <a:lstStyle/>
          <a:p>
            <a:r>
              <a:rPr lang="en-US" sz="1200" b="0" i="0" dirty="0">
                <a:effectLst/>
                <a:latin typeface="Source Sans Pro" panose="020B0503030403020204" pitchFamily="34" charset="0"/>
                <a:ea typeface="Source Sans Pro" panose="020B0503030403020204" pitchFamily="34" charset="0"/>
              </a:rPr>
              <a:t>© 2022 University of Illinois Board of Trustees</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130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0CA3A2-5BFD-2147-A0AA-BE2EDEFB0A20}"/>
              </a:ext>
            </a:extLst>
          </p:cNvPr>
          <p:cNvSpPr/>
          <p:nvPr/>
        </p:nvSpPr>
        <p:spPr>
          <a:xfrm>
            <a:off x="-1" y="807396"/>
            <a:ext cx="12192000" cy="6050604"/>
          </a:xfrm>
          <a:prstGeom prst="rect">
            <a:avLst/>
          </a:prstGeom>
          <a:solidFill>
            <a:srgbClr val="4D69A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800" dirty="0">
              <a:solidFill>
                <a:schemeClr val="bg1"/>
              </a:solidFill>
              <a:latin typeface="Montserrat" pitchFamily="2" charset="77"/>
              <a:cs typeface="Helvetica Neue"/>
            </a:endParaRP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275907"/>
            <a:ext cx="184731" cy="369332"/>
          </a:xfrm>
          <a:prstGeom prst="rect">
            <a:avLst/>
          </a:prstGeom>
          <a:noFill/>
        </p:spPr>
        <p:txBody>
          <a:bodyPr wrap="none" rtlCol="0">
            <a:spAutoFit/>
          </a:bodyPr>
          <a:lstStyle/>
          <a:p>
            <a:endParaRPr lang="en-US" dirty="0"/>
          </a:p>
        </p:txBody>
      </p:sp>
      <p:pic>
        <p:nvPicPr>
          <p:cNvPr id="24" name="Picture 23" descr="A screenshot of a cell phone&#10;&#10;Description automatically generated">
            <a:extLst>
              <a:ext uri="{FF2B5EF4-FFF2-40B4-BE49-F238E27FC236}">
                <a16:creationId xmlns:a16="http://schemas.microsoft.com/office/drawing/2014/main" id="{1BE43269-9A88-184D-AC14-C54330F1A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32471" y="6289577"/>
            <a:ext cx="316523" cy="457200"/>
          </a:xfrm>
          <a:prstGeom prst="rect">
            <a:avLst/>
          </a:prstGeom>
        </p:spPr>
      </p:pic>
      <p:cxnSp>
        <p:nvCxnSpPr>
          <p:cNvPr id="7" name="Straight Connector 6">
            <a:extLst>
              <a:ext uri="{FF2B5EF4-FFF2-40B4-BE49-F238E27FC236}">
                <a16:creationId xmlns:a16="http://schemas.microsoft.com/office/drawing/2014/main" id="{560866DB-F8EA-D54C-A3A5-DA8836B06F1A}"/>
              </a:ext>
            </a:extLst>
          </p:cNvPr>
          <p:cNvCxnSpPr>
            <a:cxnSpLocks/>
          </p:cNvCxnSpPr>
          <p:nvPr/>
        </p:nvCxnSpPr>
        <p:spPr>
          <a:xfrm flipH="1">
            <a:off x="5446058" y="5788426"/>
            <a:ext cx="1299883" cy="0"/>
          </a:xfrm>
          <a:prstGeom prst="line">
            <a:avLst/>
          </a:prstGeom>
          <a:ln w="317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6F77BCB-50F2-4E6D-B685-A340F1E7200C}"/>
              </a:ext>
            </a:extLst>
          </p:cNvPr>
          <p:cNvSpPr txBox="1"/>
          <p:nvPr/>
        </p:nvSpPr>
        <p:spPr>
          <a:xfrm>
            <a:off x="2274813" y="1659285"/>
            <a:ext cx="8008175" cy="3539430"/>
          </a:xfrm>
          <a:prstGeom prst="rect">
            <a:avLst/>
          </a:prstGeom>
          <a:noFill/>
        </p:spPr>
        <p:txBody>
          <a:bodyPr wrap="square" rtlCol="0">
            <a:spAutoFit/>
          </a:bodyPr>
          <a:lstStyle/>
          <a:p>
            <a:r>
              <a:rPr lang="en-US" sz="3200" dirty="0">
                <a:solidFill>
                  <a:schemeClr val="bg1"/>
                </a:solidFill>
                <a:latin typeface="Source Sans Pro" panose="020B0503030403020204" pitchFamily="34" charset="0"/>
                <a:ea typeface="Source Sans Pro" panose="020B0503030403020204" pitchFamily="34" charset="0"/>
              </a:rPr>
              <a:t>Contact: coi@illinois.edu</a:t>
            </a:r>
          </a:p>
          <a:p>
            <a:endParaRPr lang="en-US" sz="3200" dirty="0">
              <a:solidFill>
                <a:schemeClr val="bg1"/>
              </a:solidFill>
              <a:latin typeface="Source Sans Pro" panose="020B0503030403020204" pitchFamily="34" charset="0"/>
              <a:ea typeface="Source Sans Pro" panose="020B0503030403020204" pitchFamily="34" charset="0"/>
            </a:endParaRPr>
          </a:p>
          <a:p>
            <a:r>
              <a:rPr lang="en-US" sz="3200" dirty="0">
                <a:solidFill>
                  <a:schemeClr val="bg1"/>
                </a:solidFill>
                <a:latin typeface="Source Sans Pro" panose="020B0503030403020204" pitchFamily="34" charset="0"/>
                <a:ea typeface="Source Sans Pro" panose="020B0503030403020204" pitchFamily="34" charset="0"/>
              </a:rPr>
              <a:t>FCOI at Illinois: go.illinois.edu/FCOI</a:t>
            </a:r>
          </a:p>
          <a:p>
            <a:endParaRPr lang="en-US" sz="3200" dirty="0">
              <a:solidFill>
                <a:schemeClr val="bg1"/>
              </a:solidFill>
              <a:latin typeface="Source Sans Pro" panose="020B0503030403020204" pitchFamily="34" charset="0"/>
              <a:ea typeface="Source Sans Pro" panose="020B0503030403020204" pitchFamily="34" charset="0"/>
            </a:endParaRPr>
          </a:p>
          <a:p>
            <a:r>
              <a:rPr lang="en-US" sz="3200" dirty="0">
                <a:solidFill>
                  <a:schemeClr val="bg1"/>
                </a:solidFill>
                <a:latin typeface="Source Sans Pro" panose="020B0503030403020204" pitchFamily="34" charset="0"/>
                <a:ea typeface="Source Sans Pro" panose="020B0503030403020204" pitchFamily="34" charset="0"/>
              </a:rPr>
              <a:t>Job aides linked within systems</a:t>
            </a:r>
          </a:p>
          <a:p>
            <a:endParaRPr lang="en-US" sz="3200" dirty="0">
              <a:solidFill>
                <a:schemeClr val="bg1"/>
              </a:solidFill>
              <a:latin typeface="Source Sans Pro" panose="020B0503030403020204" pitchFamily="34" charset="0"/>
              <a:ea typeface="Source Sans Pro" panose="020B0503030403020204" pitchFamily="34" charset="0"/>
            </a:endParaRPr>
          </a:p>
          <a:p>
            <a:r>
              <a:rPr lang="en-US" sz="3200" dirty="0">
                <a:solidFill>
                  <a:schemeClr val="bg1"/>
                </a:solidFill>
                <a:latin typeface="Source Sans Pro" panose="020B0503030403020204" pitchFamily="34" charset="0"/>
                <a:ea typeface="Source Sans Pro" panose="020B0503030403020204" pitchFamily="34" charset="0"/>
              </a:rPr>
              <a:t>Technical Support from AITS</a:t>
            </a:r>
          </a:p>
        </p:txBody>
      </p:sp>
      <p:sp>
        <p:nvSpPr>
          <p:cNvPr id="2" name="Rectangle 1">
            <a:extLst>
              <a:ext uri="{FF2B5EF4-FFF2-40B4-BE49-F238E27FC236}">
                <a16:creationId xmlns:a16="http://schemas.microsoft.com/office/drawing/2014/main" id="{DD931B8D-2E87-75F9-ADB2-56E2CECFE378}"/>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4A4B90B-1108-BC50-E9E9-D1189B4ED231}"/>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RESOURCES ARE AVAILABLE FOR ME AND MY TEAM?</a:t>
            </a:r>
          </a:p>
        </p:txBody>
      </p:sp>
      <p:sp>
        <p:nvSpPr>
          <p:cNvPr id="6" name="TextBox 5">
            <a:extLst>
              <a:ext uri="{FF2B5EF4-FFF2-40B4-BE49-F238E27FC236}">
                <a16:creationId xmlns:a16="http://schemas.microsoft.com/office/drawing/2014/main" id="{2CACA937-2BB6-991E-2BED-A7BFA49925A4}"/>
              </a:ext>
            </a:extLst>
          </p:cNvPr>
          <p:cNvSpPr txBox="1"/>
          <p:nvPr/>
        </p:nvSpPr>
        <p:spPr>
          <a:xfrm>
            <a:off x="131491" y="6482345"/>
            <a:ext cx="4572000" cy="307777"/>
          </a:xfrm>
          <a:prstGeom prst="rect">
            <a:avLst/>
          </a:prstGeom>
          <a:noFill/>
        </p:spPr>
        <p:txBody>
          <a:bodyPr wrap="square">
            <a:spAutoFit/>
          </a:bodyPr>
          <a:lstStyle/>
          <a:p>
            <a:r>
              <a:rPr lang="en-US" sz="1400" b="0" i="0" dirty="0">
                <a:solidFill>
                  <a:schemeClr val="bg1"/>
                </a:solidFill>
                <a:effectLst/>
                <a:latin typeface="Source Sans Pro" panose="020B0503030403020204" pitchFamily="34" charset="0"/>
                <a:ea typeface="Source Sans Pro" panose="020B0503030403020204" pitchFamily="34" charset="0"/>
              </a:rPr>
              <a:t>© 2022 University of Illinois Board of Trustees</a:t>
            </a:r>
            <a:endParaRPr lang="en-US" sz="1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1570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CD8170-700E-8946-AAFF-0ACC02A21EA5}"/>
              </a:ext>
            </a:extLst>
          </p:cNvPr>
          <p:cNvSpPr/>
          <p:nvPr/>
        </p:nvSpPr>
        <p:spPr>
          <a:xfrm>
            <a:off x="-216131" y="-133004"/>
            <a:ext cx="12602095" cy="7132320"/>
          </a:xfrm>
          <a:prstGeom prst="rect">
            <a:avLst/>
          </a:prstGeom>
          <a:solidFill>
            <a:srgbClr val="122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pic>
        <p:nvPicPr>
          <p:cNvPr id="5" name="Picture 4" descr="Drone photo of the UIUC campus.">
            <a:extLst>
              <a:ext uri="{FF2B5EF4-FFF2-40B4-BE49-F238E27FC236}">
                <a16:creationId xmlns:a16="http://schemas.microsoft.com/office/drawing/2014/main" id="{E99B60CA-26FA-0B4C-B476-AC26565C6B78}"/>
              </a:ext>
            </a:extLst>
          </p:cNvPr>
          <p:cNvPicPr>
            <a:picLocks noChangeAspect="1"/>
          </p:cNvPicPr>
          <p:nvPr/>
        </p:nvPicPr>
        <p:blipFill>
          <a:blip r:embed="rId3">
            <a:alphaModFix amt="45000"/>
          </a:blip>
          <a:stretch>
            <a:fillRect/>
          </a:stretch>
        </p:blipFill>
        <p:spPr>
          <a:xfrm>
            <a:off x="-216130" y="-145387"/>
            <a:ext cx="12602094" cy="7132320"/>
          </a:xfrm>
          <a:prstGeom prst="rect">
            <a:avLst/>
          </a:prstGeom>
        </p:spPr>
      </p:pic>
      <p:pic>
        <p:nvPicPr>
          <p:cNvPr id="15" name="Picture 14" descr="Background pattern&#10;&#10;Description automatically generated">
            <a:extLst>
              <a:ext uri="{FF2B5EF4-FFF2-40B4-BE49-F238E27FC236}">
                <a16:creationId xmlns:a16="http://schemas.microsoft.com/office/drawing/2014/main" id="{BF9B8FBB-C1E6-224E-B3CF-00325A03ACAE}"/>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rot="5400000">
            <a:off x="2506043" y="-3099504"/>
            <a:ext cx="7046597" cy="12868411"/>
          </a:xfrm>
          <a:prstGeom prst="rect">
            <a:avLst/>
          </a:prstGeom>
        </p:spPr>
      </p:pic>
      <p:cxnSp>
        <p:nvCxnSpPr>
          <p:cNvPr id="11" name="Straight Connector 10">
            <a:extLst>
              <a:ext uri="{FF2B5EF4-FFF2-40B4-BE49-F238E27FC236}">
                <a16:creationId xmlns:a16="http://schemas.microsoft.com/office/drawing/2014/main" id="{85403157-01F1-3141-AC65-C1C7087A08BD}"/>
              </a:ext>
            </a:extLst>
          </p:cNvPr>
          <p:cNvCxnSpPr/>
          <p:nvPr/>
        </p:nvCxnSpPr>
        <p:spPr>
          <a:xfrm>
            <a:off x="711200" y="6045200"/>
            <a:ext cx="1080346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04CCDA8-4DC1-164D-A7F6-D19B0DE9AEF0}"/>
              </a:ext>
            </a:extLst>
          </p:cNvPr>
          <p:cNvSpPr/>
          <p:nvPr/>
        </p:nvSpPr>
        <p:spPr>
          <a:xfrm>
            <a:off x="2015066" y="5740401"/>
            <a:ext cx="8246534" cy="6265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647E81F-2040-5F46-A3D8-2E13DE2BB002}"/>
              </a:ext>
            </a:extLst>
          </p:cNvPr>
          <p:cNvCxnSpPr>
            <a:cxnSpLocks/>
          </p:cNvCxnSpPr>
          <p:nvPr/>
        </p:nvCxnSpPr>
        <p:spPr>
          <a:xfrm>
            <a:off x="711200" y="6045201"/>
            <a:ext cx="10803467"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717E0-5ABC-394A-AB80-72C9CEAE6783}"/>
              </a:ext>
            </a:extLst>
          </p:cNvPr>
          <p:cNvCxnSpPr>
            <a:cxnSpLocks/>
          </p:cNvCxnSpPr>
          <p:nvPr/>
        </p:nvCxnSpPr>
        <p:spPr>
          <a:xfrm>
            <a:off x="7230533" y="863601"/>
            <a:ext cx="4284134"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797D00-5798-D948-9B45-B8DC5A41A302}"/>
              </a:ext>
            </a:extLst>
          </p:cNvPr>
          <p:cNvCxnSpPr>
            <a:cxnSpLocks/>
          </p:cNvCxnSpPr>
          <p:nvPr/>
        </p:nvCxnSpPr>
        <p:spPr>
          <a:xfrm>
            <a:off x="728133" y="863601"/>
            <a:ext cx="4284134"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pic>
        <p:nvPicPr>
          <p:cNvPr id="18" name="Picture 17" descr="A screenshot of a cell phone&#10;&#10;Description automatically generated">
            <a:extLst>
              <a:ext uri="{FF2B5EF4-FFF2-40B4-BE49-F238E27FC236}">
                <a16:creationId xmlns:a16="http://schemas.microsoft.com/office/drawing/2014/main" id="{14F8713F-0831-3645-8A95-AA97C6D0D0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907" y="431799"/>
            <a:ext cx="615459" cy="888997"/>
          </a:xfrm>
          <a:prstGeom prst="rect">
            <a:avLst/>
          </a:prstGeom>
        </p:spPr>
      </p:pic>
      <p:sp>
        <p:nvSpPr>
          <p:cNvPr id="19" name="TextBox 18">
            <a:extLst>
              <a:ext uri="{FF2B5EF4-FFF2-40B4-BE49-F238E27FC236}">
                <a16:creationId xmlns:a16="http://schemas.microsoft.com/office/drawing/2014/main" id="{7D87E19A-A5A1-B949-8F67-F62B7C454FBB}"/>
              </a:ext>
            </a:extLst>
          </p:cNvPr>
          <p:cNvSpPr txBox="1"/>
          <p:nvPr/>
        </p:nvSpPr>
        <p:spPr>
          <a:xfrm>
            <a:off x="0" y="1930906"/>
            <a:ext cx="12192000" cy="1015663"/>
          </a:xfrm>
          <a:prstGeom prst="rect">
            <a:avLst/>
          </a:prstGeom>
          <a:noFill/>
        </p:spPr>
        <p:txBody>
          <a:bodyPr wrap="square" rtlCol="0">
            <a:spAutoFit/>
          </a:bodyPr>
          <a:lstStyle/>
          <a:p>
            <a:pPr algn="ctr"/>
            <a:r>
              <a:rPr lang="en-US" sz="6000" dirty="0">
                <a:solidFill>
                  <a:schemeClr val="bg1"/>
                </a:solidFill>
                <a:latin typeface="Montserrat SemiBold" pitchFamily="2" charset="77"/>
              </a:rPr>
              <a:t>STAY CONNECTED</a:t>
            </a:r>
          </a:p>
        </p:txBody>
      </p:sp>
      <p:sp>
        <p:nvSpPr>
          <p:cNvPr id="20" name="TextBox 19">
            <a:extLst>
              <a:ext uri="{FF2B5EF4-FFF2-40B4-BE49-F238E27FC236}">
                <a16:creationId xmlns:a16="http://schemas.microsoft.com/office/drawing/2014/main" id="{FB0CF3DD-52B6-4E46-99DA-F9F0F1EF9DFF}"/>
              </a:ext>
            </a:extLst>
          </p:cNvPr>
          <p:cNvSpPr txBox="1"/>
          <p:nvPr/>
        </p:nvSpPr>
        <p:spPr>
          <a:xfrm>
            <a:off x="1998129" y="5782160"/>
            <a:ext cx="8246534" cy="523220"/>
          </a:xfrm>
          <a:prstGeom prst="rect">
            <a:avLst/>
          </a:prstGeom>
          <a:noFill/>
        </p:spPr>
        <p:txBody>
          <a:bodyPr wrap="square" rtlCol="0">
            <a:spAutoFit/>
          </a:bodyPr>
          <a:lstStyle/>
          <a:p>
            <a:pPr algn="ctr"/>
            <a:r>
              <a:rPr lang="en-US" sz="2800" dirty="0" err="1">
                <a:latin typeface="Montserrat" pitchFamily="2" charset="77"/>
              </a:rPr>
              <a:t>research.Illinois.edu</a:t>
            </a:r>
            <a:endParaRPr lang="en-US" sz="2800" b="1" dirty="0">
              <a:latin typeface="Montserrat" pitchFamily="2" charset="77"/>
            </a:endParaRPr>
          </a:p>
        </p:txBody>
      </p:sp>
      <p:sp>
        <p:nvSpPr>
          <p:cNvPr id="21" name="TextBox 20">
            <a:extLst>
              <a:ext uri="{FF2B5EF4-FFF2-40B4-BE49-F238E27FC236}">
                <a16:creationId xmlns:a16="http://schemas.microsoft.com/office/drawing/2014/main" id="{CA40DE8B-F99D-D94E-9C81-301C04BD73E4}"/>
              </a:ext>
            </a:extLst>
          </p:cNvPr>
          <p:cNvSpPr txBox="1"/>
          <p:nvPr/>
        </p:nvSpPr>
        <p:spPr>
          <a:xfrm>
            <a:off x="0" y="3103818"/>
            <a:ext cx="12192000" cy="1107996"/>
          </a:xfrm>
          <a:prstGeom prst="rect">
            <a:avLst/>
          </a:prstGeom>
          <a:noFill/>
        </p:spPr>
        <p:txBody>
          <a:bodyPr wrap="square" rtlCol="0">
            <a:spAutoFit/>
          </a:bodyPr>
          <a:lstStyle/>
          <a:p>
            <a:pPr algn="ctr"/>
            <a:r>
              <a:rPr lang="en-US" sz="2800" b="1" dirty="0">
                <a:solidFill>
                  <a:schemeClr val="bg1"/>
                </a:solidFill>
                <a:latin typeface="Montserrat" pitchFamily="2" charset="77"/>
              </a:rPr>
              <a:t>Subscribe to This Week in Illinois Research.</a:t>
            </a:r>
            <a:br>
              <a:rPr lang="en-US" sz="2800" b="1" dirty="0">
                <a:solidFill>
                  <a:schemeClr val="bg1"/>
                </a:solidFill>
                <a:latin typeface="Montserrat" pitchFamily="2" charset="77"/>
              </a:rPr>
            </a:br>
            <a:endParaRPr lang="en-US" sz="1000" b="1" dirty="0">
              <a:solidFill>
                <a:schemeClr val="bg1"/>
              </a:solidFill>
              <a:latin typeface="Montserrat" pitchFamily="2" charset="77"/>
            </a:endParaRPr>
          </a:p>
          <a:p>
            <a:pPr algn="ctr"/>
            <a:r>
              <a:rPr lang="en-US" sz="2800" dirty="0" err="1">
                <a:solidFill>
                  <a:schemeClr val="bg1"/>
                </a:solidFill>
                <a:latin typeface="Montserrat" pitchFamily="2" charset="77"/>
              </a:rPr>
              <a:t>go.Illinois.edu</a:t>
            </a:r>
            <a:r>
              <a:rPr lang="en-US" sz="2800" dirty="0">
                <a:solidFill>
                  <a:schemeClr val="bg1"/>
                </a:solidFill>
                <a:latin typeface="Montserrat" pitchFamily="2" charset="77"/>
              </a:rPr>
              <a:t>/</a:t>
            </a:r>
            <a:r>
              <a:rPr lang="en-US" sz="2800" dirty="0" err="1">
                <a:solidFill>
                  <a:schemeClr val="bg1"/>
                </a:solidFill>
                <a:latin typeface="Montserrat" pitchFamily="2" charset="77"/>
              </a:rPr>
              <a:t>twir</a:t>
            </a:r>
            <a:endParaRPr lang="en-US" sz="2800" dirty="0">
              <a:solidFill>
                <a:schemeClr val="bg1"/>
              </a:solidFill>
              <a:latin typeface="Montserrat" pitchFamily="2" charset="77"/>
            </a:endParaRPr>
          </a:p>
        </p:txBody>
      </p:sp>
      <p:cxnSp>
        <p:nvCxnSpPr>
          <p:cNvPr id="22" name="Straight Connector 21">
            <a:extLst>
              <a:ext uri="{FF2B5EF4-FFF2-40B4-BE49-F238E27FC236}">
                <a16:creationId xmlns:a16="http://schemas.microsoft.com/office/drawing/2014/main" id="{6247159B-2C12-AE4E-ACFF-07BAC988E00A}"/>
              </a:ext>
            </a:extLst>
          </p:cNvPr>
          <p:cNvCxnSpPr>
            <a:cxnSpLocks/>
          </p:cNvCxnSpPr>
          <p:nvPr/>
        </p:nvCxnSpPr>
        <p:spPr>
          <a:xfrm>
            <a:off x="4835851" y="4504794"/>
            <a:ext cx="260496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5B0145C-C93A-9046-A5CD-E07839AD81C8}"/>
              </a:ext>
            </a:extLst>
          </p:cNvPr>
          <p:cNvSpPr/>
          <p:nvPr/>
        </p:nvSpPr>
        <p:spPr>
          <a:xfrm>
            <a:off x="42333" y="4723257"/>
            <a:ext cx="12192000" cy="523220"/>
          </a:xfrm>
          <a:prstGeom prst="rect">
            <a:avLst/>
          </a:prstGeom>
        </p:spPr>
        <p:txBody>
          <a:bodyPr wrap="square">
            <a:spAutoFit/>
          </a:bodyPr>
          <a:lstStyle/>
          <a:p>
            <a:pPr algn="ctr"/>
            <a:r>
              <a:rPr lang="en-US" sz="2800" b="1" dirty="0">
                <a:solidFill>
                  <a:schemeClr val="bg1"/>
                </a:solidFill>
                <a:latin typeface="Montserrat" pitchFamily="2" charset="77"/>
              </a:rPr>
              <a:t>Follow @</a:t>
            </a:r>
            <a:r>
              <a:rPr lang="en-US" sz="2800" b="1" dirty="0" err="1">
                <a:solidFill>
                  <a:schemeClr val="bg1"/>
                </a:solidFill>
                <a:latin typeface="Montserrat" pitchFamily="2" charset="77"/>
              </a:rPr>
              <a:t>UOFIResearch</a:t>
            </a:r>
            <a:r>
              <a:rPr lang="en-US" sz="2800" b="1" dirty="0">
                <a:solidFill>
                  <a:schemeClr val="bg1"/>
                </a:solidFill>
                <a:latin typeface="Montserrat" pitchFamily="2" charset="77"/>
              </a:rPr>
              <a:t> on Twitter.</a:t>
            </a:r>
          </a:p>
        </p:txBody>
      </p:sp>
      <p:sp>
        <p:nvSpPr>
          <p:cNvPr id="4" name="TextBox 3">
            <a:extLst>
              <a:ext uri="{FF2B5EF4-FFF2-40B4-BE49-F238E27FC236}">
                <a16:creationId xmlns:a16="http://schemas.microsoft.com/office/drawing/2014/main" id="{F2010A58-82ED-D1AB-303B-36890DA4BC20}"/>
              </a:ext>
            </a:extLst>
          </p:cNvPr>
          <p:cNvSpPr txBox="1"/>
          <p:nvPr/>
        </p:nvSpPr>
        <p:spPr>
          <a:xfrm>
            <a:off x="131491" y="6482345"/>
            <a:ext cx="4572000" cy="307777"/>
          </a:xfrm>
          <a:prstGeom prst="rect">
            <a:avLst/>
          </a:prstGeom>
          <a:noFill/>
        </p:spPr>
        <p:txBody>
          <a:bodyPr wrap="square">
            <a:spAutoFit/>
          </a:bodyPr>
          <a:lstStyle/>
          <a:p>
            <a:r>
              <a:rPr lang="en-US" sz="1400" b="0" i="0" dirty="0">
                <a:solidFill>
                  <a:schemeClr val="bg1"/>
                </a:solidFill>
                <a:effectLst/>
                <a:latin typeface="Source Sans Pro" panose="020B0503030403020204" pitchFamily="34" charset="0"/>
                <a:ea typeface="Source Sans Pro" panose="020B0503030403020204" pitchFamily="34" charset="0"/>
              </a:rPr>
              <a:t>© 2022 University of Illinois Board of Trustees</a:t>
            </a:r>
            <a:endParaRPr lang="en-US" sz="1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9604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68666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COMPARING COCI/RNUA TO UI/DOE FCOI POLICY</a:t>
            </a:r>
          </a:p>
        </p:txBody>
      </p:sp>
      <p:sp>
        <p:nvSpPr>
          <p:cNvPr id="27" name="Rectangle 26">
            <a:extLst>
              <a:ext uri="{FF2B5EF4-FFF2-40B4-BE49-F238E27FC236}">
                <a16:creationId xmlns:a16="http://schemas.microsoft.com/office/drawing/2014/main" id="{16C11C3B-929A-B44F-A100-0D1EDE0710F7}"/>
              </a:ext>
            </a:extLst>
          </p:cNvPr>
          <p:cNvSpPr/>
          <p:nvPr/>
        </p:nvSpPr>
        <p:spPr>
          <a:xfrm>
            <a:off x="537882" y="1312342"/>
            <a:ext cx="6669742" cy="2201795"/>
          </a:xfrm>
          <a:prstGeom prst="rect">
            <a:avLst/>
          </a:prstGeom>
        </p:spPr>
        <p:txBody>
          <a:bodyPr wrap="square" lIns="0" tIns="0" rIns="0" bIns="0" anchor="ctr" anchorCtr="0">
            <a:noAutofit/>
          </a:bodyPr>
          <a:lstStyle/>
          <a:p>
            <a:r>
              <a:rPr lang="en-US" sz="2000" dirty="0">
                <a:latin typeface="Source Sans Pro" panose="020B0503030403020204" pitchFamily="34" charset="0"/>
                <a:ea typeface="Source Sans Pro" panose="020B0503030403020204" pitchFamily="34" charset="0"/>
              </a:rPr>
              <a:t>The University’s </a:t>
            </a:r>
            <a:r>
              <a:rPr lang="en-US" sz="2000" i="1" dirty="0">
                <a:latin typeface="Source Sans Pro" panose="020B0503030403020204" pitchFamily="34" charset="0"/>
                <a:ea typeface="Source Sans Pro" panose="020B0503030403020204" pitchFamily="34" charset="0"/>
              </a:rPr>
              <a:t>Policy on Conflicts of Commitment and Interest</a:t>
            </a:r>
            <a:r>
              <a:rPr lang="en-US" sz="2000" dirty="0">
                <a:latin typeface="Source Sans Pro" panose="020B0503030403020204" pitchFamily="34" charset="0"/>
                <a:ea typeface="Source Sans Pro" panose="020B0503030403020204" pitchFamily="34" charset="0"/>
              </a:rPr>
              <a:t> focuses on disclosure of </a:t>
            </a:r>
            <a:r>
              <a:rPr lang="en-US" sz="2000" b="1" dirty="0">
                <a:latin typeface="Source Sans Pro" panose="020B0503030403020204" pitchFamily="34" charset="0"/>
                <a:ea typeface="Source Sans Pro" panose="020B0503030403020204" pitchFamily="34" charset="0"/>
              </a:rPr>
              <a:t>income-producing outside activities </a:t>
            </a:r>
            <a:r>
              <a:rPr lang="en-US" sz="2000" dirty="0">
                <a:latin typeface="Source Sans Pro" panose="020B0503030403020204" pitchFamily="34" charset="0"/>
                <a:ea typeface="Source Sans Pro" panose="020B0503030403020204" pitchFamily="34" charset="0"/>
              </a:rPr>
              <a:t>to identify conflicts of commitment or interest for all </a:t>
            </a:r>
            <a:r>
              <a:rPr lang="en-US" sz="2000" b="1" dirty="0">
                <a:latin typeface="Source Sans Pro" panose="020B0503030403020204" pitchFamily="34" charset="0"/>
                <a:ea typeface="Source Sans Pro" panose="020B0503030403020204" pitchFamily="34" charset="0"/>
              </a:rPr>
              <a:t>academic employees </a:t>
            </a:r>
            <a:r>
              <a:rPr lang="en-US" sz="2000" dirty="0">
                <a:latin typeface="Source Sans Pro" panose="020B0503030403020204" pitchFamily="34" charset="0"/>
                <a:ea typeface="Source Sans Pro" panose="020B0503030403020204" pitchFamily="34" charset="0"/>
              </a:rPr>
              <a:t>in order to protect public resources.</a:t>
            </a:r>
          </a:p>
          <a:p>
            <a:pPr algn="ctr"/>
            <a:endParaRPr lang="en-US" sz="2000" b="1" dirty="0">
              <a:latin typeface="Source Sans Pro" panose="020B0503030403020204" pitchFamily="34" charset="0"/>
              <a:ea typeface="Source Sans Pro" panose="020B0503030403020204" pitchFamily="34" charset="0"/>
            </a:endParaRPr>
          </a:p>
          <a:p>
            <a:pPr algn="ctr"/>
            <a:r>
              <a:rPr lang="en-US" sz="2000" b="1" dirty="0">
                <a:latin typeface="Source Sans Pro" panose="020B0503030403020204" pitchFamily="34" charset="0"/>
                <a:ea typeface="Source Sans Pro" panose="020B0503030403020204" pitchFamily="34" charset="0"/>
              </a:rPr>
              <a:t>Form: RNUA</a:t>
            </a:r>
          </a:p>
        </p:txBody>
      </p:sp>
      <p:cxnSp>
        <p:nvCxnSpPr>
          <p:cNvPr id="32" name="Straight Connector 31">
            <a:extLst>
              <a:ext uri="{FF2B5EF4-FFF2-40B4-BE49-F238E27FC236}">
                <a16:creationId xmlns:a16="http://schemas.microsoft.com/office/drawing/2014/main" id="{1C44D6E5-3071-AE4D-A29B-E080A2027001}"/>
              </a:ext>
            </a:extLst>
          </p:cNvPr>
          <p:cNvCxnSpPr>
            <a:cxnSpLocks/>
          </p:cNvCxnSpPr>
          <p:nvPr/>
        </p:nvCxnSpPr>
        <p:spPr>
          <a:xfrm flipH="1">
            <a:off x="537882" y="3874869"/>
            <a:ext cx="6467668" cy="0"/>
          </a:xfrm>
          <a:prstGeom prst="line">
            <a:avLst/>
          </a:prstGeom>
          <a:ln w="9525">
            <a:solidFill>
              <a:schemeClr val="bg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D923CF2-566D-7343-9331-A133A7B40B1E}"/>
              </a:ext>
            </a:extLst>
          </p:cNvPr>
          <p:cNvSpPr/>
          <p:nvPr/>
        </p:nvSpPr>
        <p:spPr>
          <a:xfrm>
            <a:off x="484095" y="4171348"/>
            <a:ext cx="6467668" cy="2246769"/>
          </a:xfrm>
          <a:prstGeom prst="rect">
            <a:avLst/>
          </a:prstGeom>
        </p:spPr>
        <p:txBody>
          <a:bodyPr wrap="square">
            <a:spAutoFit/>
          </a:bodyPr>
          <a:lstStyle/>
          <a:p>
            <a:r>
              <a:rPr lang="en-US" sz="2000" dirty="0">
                <a:latin typeface="Source Sans Pro" panose="020B0503030403020204" pitchFamily="34" charset="0"/>
                <a:ea typeface="Source Sans Pro" panose="020B0503030403020204" pitchFamily="34" charset="0"/>
              </a:rPr>
              <a:t>The DOE policies focus on </a:t>
            </a:r>
            <a:r>
              <a:rPr lang="en-US" sz="2000" b="1" dirty="0">
                <a:latin typeface="Source Sans Pro" panose="020B0503030403020204" pitchFamily="34" charset="0"/>
                <a:ea typeface="Source Sans Pro" panose="020B0503030403020204" pitchFamily="34" charset="0"/>
              </a:rPr>
              <a:t>investigator</a:t>
            </a:r>
            <a:r>
              <a:rPr lang="en-US" sz="2000" dirty="0">
                <a:latin typeface="Source Sans Pro" panose="020B0503030403020204" pitchFamily="34" charset="0"/>
                <a:ea typeface="Source Sans Pro" panose="020B0503030403020204" pitchFamily="34" charset="0"/>
              </a:rPr>
              <a:t> disclosure of </a:t>
            </a:r>
            <a:r>
              <a:rPr lang="en-US" sz="2000" b="1" dirty="0">
                <a:latin typeface="Source Sans Pro" panose="020B0503030403020204" pitchFamily="34" charset="0"/>
                <a:ea typeface="Source Sans Pro" panose="020B0503030403020204" pitchFamily="34" charset="0"/>
              </a:rPr>
              <a:t>significant financial interests and externally sponsored travel </a:t>
            </a:r>
            <a:r>
              <a:rPr lang="en-US" sz="2000" dirty="0">
                <a:latin typeface="Source Sans Pro" panose="020B0503030403020204" pitchFamily="34" charset="0"/>
                <a:ea typeface="Source Sans Pro" panose="020B0503030403020204" pitchFamily="34" charset="0"/>
              </a:rPr>
              <a:t>to identify financial conflicts of interest that could bias DOE-funded research.</a:t>
            </a:r>
          </a:p>
          <a:p>
            <a:pPr algn="ctr"/>
            <a:r>
              <a:rPr lang="en-US" sz="2000" dirty="0">
                <a:latin typeface="Source Sans Pro" panose="020B0503030403020204" pitchFamily="34" charset="0"/>
                <a:ea typeface="Source Sans Pro" panose="020B0503030403020204" pitchFamily="34" charset="0"/>
              </a:rPr>
              <a:t>	</a:t>
            </a:r>
          </a:p>
          <a:p>
            <a:pPr algn="ctr"/>
            <a:r>
              <a:rPr lang="en-US" sz="2000" b="1" dirty="0">
                <a:latin typeface="Source Sans Pro" panose="020B0503030403020204" pitchFamily="34" charset="0"/>
                <a:ea typeface="Source Sans Pro" panose="020B0503030403020204" pitchFamily="34" charset="0"/>
              </a:rPr>
              <a:t>Form: Sponsor-Specific Questionnaire</a:t>
            </a:r>
          </a:p>
          <a:p>
            <a:endParaRPr lang="en-US" sz="2000" b="1" dirty="0">
              <a:solidFill>
                <a:srgbClr val="000000"/>
              </a:solidFill>
              <a:latin typeface="Montserrat" pitchFamily="2" charset="77"/>
              <a:cs typeface="Calibri"/>
            </a:endParaRPr>
          </a:p>
        </p:txBody>
      </p:sp>
      <p:pic>
        <p:nvPicPr>
          <p:cNvPr id="5" name="Picture 4" descr="A picture containing person, indoor&#10;&#10;Description automatically generated">
            <a:extLst>
              <a:ext uri="{FF2B5EF4-FFF2-40B4-BE49-F238E27FC236}">
                <a16:creationId xmlns:a16="http://schemas.microsoft.com/office/drawing/2014/main" id="{D084D6F2-4068-024D-B2F4-987EF8A550C0}"/>
              </a:ext>
            </a:extLst>
          </p:cNvPr>
          <p:cNvPicPr>
            <a:picLocks noChangeAspect="1"/>
          </p:cNvPicPr>
          <p:nvPr/>
        </p:nvPicPr>
        <p:blipFill rotWithShape="1">
          <a:blip r:embed="rId4" cstate="screen">
            <a:alphaModFix amt="40000"/>
            <a:extLst>
              <a:ext uri="{28A0092B-C50C-407E-A947-70E740481C1C}">
                <a14:useLocalDpi xmlns:a14="http://schemas.microsoft.com/office/drawing/2010/main"/>
              </a:ext>
            </a:extLst>
          </a:blip>
          <a:srcRect/>
          <a:stretch/>
        </p:blipFill>
        <p:spPr>
          <a:xfrm>
            <a:off x="7686660" y="1378635"/>
            <a:ext cx="3756074" cy="4606530"/>
          </a:xfrm>
          <a:prstGeom prst="rect">
            <a:avLst/>
          </a:prstGeom>
        </p:spPr>
      </p:pic>
      <p:sp>
        <p:nvSpPr>
          <p:cNvPr id="6" name="TextBox 5">
            <a:extLst>
              <a:ext uri="{FF2B5EF4-FFF2-40B4-BE49-F238E27FC236}">
                <a16:creationId xmlns:a16="http://schemas.microsoft.com/office/drawing/2014/main" id="{9044C870-80FD-663C-D8A9-AD0A8A7ACE2B}"/>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5393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FFE27C-D412-004B-BBC9-3DAE5AA5B566}"/>
              </a:ext>
            </a:extLst>
          </p:cNvPr>
          <p:cNvSpPr/>
          <p:nvPr/>
        </p:nvSpPr>
        <p:spPr>
          <a:xfrm>
            <a:off x="0" y="0"/>
            <a:ext cx="12192000" cy="8073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732371-FC6B-D64A-928E-52033550FE49}"/>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WHO IS COVERED BY THE INTERIM POLICY?</a:t>
            </a:r>
          </a:p>
        </p:txBody>
      </p:sp>
      <p:sp>
        <p:nvSpPr>
          <p:cNvPr id="12" name="TextBox 11">
            <a:extLst>
              <a:ext uri="{FF2B5EF4-FFF2-40B4-BE49-F238E27FC236}">
                <a16:creationId xmlns:a16="http://schemas.microsoft.com/office/drawing/2014/main" id="{CF949BCF-4E8B-FB4A-AE2B-1696EA64417C}"/>
              </a:ext>
            </a:extLst>
          </p:cNvPr>
          <p:cNvSpPr txBox="1"/>
          <p:nvPr/>
        </p:nvSpPr>
        <p:spPr>
          <a:xfrm>
            <a:off x="2105247" y="-1898756"/>
            <a:ext cx="184731" cy="369332"/>
          </a:xfrm>
          <a:prstGeom prst="rect">
            <a:avLst/>
          </a:prstGeom>
          <a:noFill/>
        </p:spPr>
        <p:txBody>
          <a:bodyPr wrap="none" rtlCol="0">
            <a:spAutoFit/>
          </a:bodyPr>
          <a:lstStyle/>
          <a:p>
            <a:endParaRPr lang="en-US" dirty="0"/>
          </a:p>
        </p:txBody>
      </p:sp>
      <p:pic>
        <p:nvPicPr>
          <p:cNvPr id="16" name="Picture 15" descr="A picture containing monitor, screenshot, screen, television&#10;&#10;Description automatically generated">
            <a:extLst>
              <a:ext uri="{FF2B5EF4-FFF2-40B4-BE49-F238E27FC236}">
                <a16:creationId xmlns:a16="http://schemas.microsoft.com/office/drawing/2014/main" id="{56F75076-E0D3-E74E-949B-779D17A97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3" name="Rectangle 2">
            <a:extLst>
              <a:ext uri="{FF2B5EF4-FFF2-40B4-BE49-F238E27FC236}">
                <a16:creationId xmlns:a16="http://schemas.microsoft.com/office/drawing/2014/main" id="{AD79A843-0C9C-884E-A16B-04CF347E70C1}"/>
              </a:ext>
            </a:extLst>
          </p:cNvPr>
          <p:cNvSpPr/>
          <p:nvPr/>
        </p:nvSpPr>
        <p:spPr>
          <a:xfrm>
            <a:off x="4716750" y="2029478"/>
            <a:ext cx="6499889" cy="3016210"/>
          </a:xfrm>
          <a:prstGeom prst="rect">
            <a:avLst/>
          </a:prstGeom>
        </p:spPr>
        <p:txBody>
          <a:bodyPr wrap="square">
            <a:spAutoFit/>
          </a:bodyPr>
          <a:lstStyle/>
          <a:p>
            <a:pPr algn="ctr"/>
            <a:r>
              <a:rPr lang="en-US" sz="3200" b="1" dirty="0">
                <a:solidFill>
                  <a:srgbClr val="ED5338"/>
                </a:solidFill>
                <a:latin typeface="Source Sans Pro" panose="020B0503030403020204" pitchFamily="34" charset="0"/>
                <a:ea typeface="Source Sans Pro" panose="020B0503030403020204" pitchFamily="34" charset="0"/>
              </a:rPr>
              <a:t>Investigators</a:t>
            </a:r>
            <a:br>
              <a:rPr lang="en-US" sz="3200" b="1" dirty="0">
                <a:solidFill>
                  <a:srgbClr val="ED5338"/>
                </a:solidFill>
                <a:latin typeface="Source Sans Pro" panose="020B0503030403020204" pitchFamily="34" charset="0"/>
                <a:ea typeface="Source Sans Pro" panose="020B0503030403020204" pitchFamily="34" charset="0"/>
              </a:rPr>
            </a:br>
            <a:endParaRPr lang="en-US" sz="1400" dirty="0">
              <a:solidFill>
                <a:srgbClr val="ED5338"/>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400" dirty="0">
                <a:solidFill>
                  <a:srgbClr val="000000"/>
                </a:solidFill>
                <a:latin typeface="Source Sans Pro" panose="020B0503030403020204" pitchFamily="34" charset="0"/>
                <a:ea typeface="Source Sans Pro" panose="020B0503030403020204" pitchFamily="34" charset="0"/>
              </a:rPr>
              <a:t>A very broad definition</a:t>
            </a:r>
          </a:p>
          <a:p>
            <a:pPr marL="285750" indent="-285750">
              <a:buFont typeface="Arial" panose="020B0604020202020204" pitchFamily="34" charset="0"/>
              <a:buChar char="•"/>
            </a:pPr>
            <a:r>
              <a:rPr lang="en-US" sz="2400" b="1" dirty="0">
                <a:solidFill>
                  <a:srgbClr val="000000"/>
                </a:solidFill>
                <a:latin typeface="Source Sans Pro" panose="020B0503030403020204" pitchFamily="34" charset="0"/>
                <a:ea typeface="Source Sans Pro" panose="020B0503030403020204" pitchFamily="34" charset="0"/>
              </a:rPr>
              <a:t>Any person</a:t>
            </a:r>
            <a:r>
              <a:rPr lang="en-US" sz="2400" dirty="0">
                <a:solidFill>
                  <a:srgbClr val="000000"/>
                </a:solidFill>
                <a:latin typeface="Source Sans Pro" panose="020B0503030403020204" pitchFamily="34" charset="0"/>
                <a:ea typeface="Source Sans Pro" panose="020B0503030403020204" pitchFamily="34" charset="0"/>
              </a:rPr>
              <a:t>, regardless of title or position, who is </a:t>
            </a:r>
            <a:r>
              <a:rPr lang="en-US" sz="2400" b="1" dirty="0">
                <a:solidFill>
                  <a:srgbClr val="000000"/>
                </a:solidFill>
                <a:latin typeface="Source Sans Pro" panose="020B0503030403020204" pitchFamily="34" charset="0"/>
                <a:ea typeface="Source Sans Pro" panose="020B0503030403020204" pitchFamily="34" charset="0"/>
              </a:rPr>
              <a:t>responsible for or participates in</a:t>
            </a:r>
            <a:r>
              <a:rPr lang="en-US" sz="2400" dirty="0">
                <a:solidFill>
                  <a:srgbClr val="000000"/>
                </a:solidFill>
                <a:latin typeface="Source Sans Pro" panose="020B0503030403020204" pitchFamily="34" charset="0"/>
                <a:ea typeface="Source Sans Pro" panose="020B0503030403020204" pitchFamily="34" charset="0"/>
              </a:rPr>
              <a:t> the purpose, design, conduct, or reporting of </a:t>
            </a:r>
            <a:r>
              <a:rPr lang="en-US" sz="2400" b="1" dirty="0">
                <a:solidFill>
                  <a:srgbClr val="000000"/>
                </a:solidFill>
                <a:latin typeface="Source Sans Pro" panose="020B0503030403020204" pitchFamily="34" charset="0"/>
                <a:ea typeface="Source Sans Pro" panose="020B0503030403020204" pitchFamily="34" charset="0"/>
              </a:rPr>
              <a:t>research funded by DOE</a:t>
            </a:r>
          </a:p>
          <a:p>
            <a:pPr algn="ctr"/>
            <a:endParaRPr lang="en-US" sz="2400" b="0" i="0" u="none" strike="noStrike" dirty="0">
              <a:solidFill>
                <a:srgbClr val="000000"/>
              </a:solidFill>
              <a:effectLst/>
              <a:latin typeface="Montserrat" pitchFamily="2" charset="77"/>
            </a:endParaRPr>
          </a:p>
        </p:txBody>
      </p:sp>
      <p:cxnSp>
        <p:nvCxnSpPr>
          <p:cNvPr id="18" name="Straight Connector 17">
            <a:extLst>
              <a:ext uri="{FF2B5EF4-FFF2-40B4-BE49-F238E27FC236}">
                <a16:creationId xmlns:a16="http://schemas.microsoft.com/office/drawing/2014/main" id="{E8C1E65D-54F7-EE41-9F02-7D023807F376}"/>
              </a:ext>
            </a:extLst>
          </p:cNvPr>
          <p:cNvCxnSpPr/>
          <p:nvPr/>
        </p:nvCxnSpPr>
        <p:spPr>
          <a:xfrm>
            <a:off x="4056151" y="2404331"/>
            <a:ext cx="0" cy="202367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DDEE610-3266-40D5-8CB2-924556B677FF}"/>
              </a:ext>
            </a:extLst>
          </p:cNvPr>
          <p:cNvGrpSpPr/>
          <p:nvPr/>
        </p:nvGrpSpPr>
        <p:grpSpPr>
          <a:xfrm>
            <a:off x="1577619" y="2462661"/>
            <a:ext cx="2072297" cy="2023672"/>
            <a:chOff x="1925962" y="1384167"/>
            <a:chExt cx="2710647" cy="2643960"/>
          </a:xfrm>
        </p:grpSpPr>
        <p:sp>
          <p:nvSpPr>
            <p:cNvPr id="24" name="Oval 23">
              <a:extLst>
                <a:ext uri="{FF2B5EF4-FFF2-40B4-BE49-F238E27FC236}">
                  <a16:creationId xmlns:a16="http://schemas.microsoft.com/office/drawing/2014/main" id="{5865A93D-1266-43FA-AC1A-CA01C2D04F83}"/>
                </a:ext>
              </a:extLst>
            </p:cNvPr>
            <p:cNvSpPr/>
            <p:nvPr/>
          </p:nvSpPr>
          <p:spPr>
            <a:xfrm>
              <a:off x="1925962" y="1384167"/>
              <a:ext cx="2710647" cy="2643960"/>
            </a:xfrm>
            <a:prstGeom prst="ellipse">
              <a:avLst/>
            </a:prstGeom>
            <a:solidFill>
              <a:srgbClr val="ED5338"/>
            </a:solidFill>
            <a:ln w="63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8AB1061D-A76C-8B4E-A308-735AA05787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3598" y="1988768"/>
              <a:ext cx="1444661" cy="1282340"/>
            </a:xfrm>
            <a:prstGeom prst="rect">
              <a:avLst/>
            </a:prstGeom>
          </p:spPr>
        </p:pic>
      </p:grpSp>
      <p:sp>
        <p:nvSpPr>
          <p:cNvPr id="7" name="TextBox 6">
            <a:extLst>
              <a:ext uri="{FF2B5EF4-FFF2-40B4-BE49-F238E27FC236}">
                <a16:creationId xmlns:a16="http://schemas.microsoft.com/office/drawing/2014/main" id="{82F117FE-5886-F5A4-F548-FD697C15705B}"/>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7738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EFC89-CA27-4401-9B64-E5DD61BDFC9A}"/>
              </a:ext>
            </a:extLst>
          </p:cNvPr>
          <p:cNvPicPr>
            <a:picLocks noChangeAspect="1"/>
          </p:cNvPicPr>
          <p:nvPr/>
        </p:nvPicPr>
        <p:blipFill>
          <a:blip r:embed="rId3"/>
          <a:stretch>
            <a:fillRect/>
          </a:stretch>
        </p:blipFill>
        <p:spPr>
          <a:xfrm>
            <a:off x="7015611" y="1226878"/>
            <a:ext cx="4559179" cy="5062756"/>
          </a:xfrm>
          <a:prstGeom prst="rect">
            <a:avLst/>
          </a:prstGeom>
        </p:spPr>
      </p:pic>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wo people looking at a computer&#10;&#10;Description automatically generated with medium confidence">
            <a:extLst>
              <a:ext uri="{FF2B5EF4-FFF2-40B4-BE49-F238E27FC236}">
                <a16:creationId xmlns:a16="http://schemas.microsoft.com/office/drawing/2014/main" id="{D07302A2-5E0C-4171-9D56-A06BFF97368A}"/>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7015611" y="1226878"/>
            <a:ext cx="4559179" cy="5043944"/>
          </a:xfrm>
          <a:prstGeom prst="rect">
            <a:avLst/>
          </a:prstGeom>
        </p:spPr>
      </p:pic>
      <p:sp>
        <p:nvSpPr>
          <p:cNvPr id="7" name="Rectangle 6">
            <a:extLst>
              <a:ext uri="{FF2B5EF4-FFF2-40B4-BE49-F238E27FC236}">
                <a16:creationId xmlns:a16="http://schemas.microsoft.com/office/drawing/2014/main" id="{93734222-A778-4DB3-892B-21FDEC63C9A4}"/>
              </a:ext>
            </a:extLst>
          </p:cNvPr>
          <p:cNvSpPr/>
          <p:nvPr/>
        </p:nvSpPr>
        <p:spPr>
          <a:xfrm>
            <a:off x="537882" y="1311523"/>
            <a:ext cx="6308533" cy="4910999"/>
          </a:xfrm>
          <a:prstGeom prst="rect">
            <a:avLst/>
          </a:prstGeom>
        </p:spPr>
        <p:txBody>
          <a:bodyPr wrap="square" lIns="0" tIns="0" rIns="0" bIns="0" anchor="ctr" anchorCtr="0">
            <a:noAutofit/>
          </a:bodyPr>
          <a:lstStyle/>
          <a:p>
            <a:pPr marL="457200" indent="-457200">
              <a:spcAft>
                <a:spcPts val="6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Additional compliance steps at </a:t>
            </a:r>
            <a:r>
              <a:rPr lang="en-US" sz="2800" u="sng" dirty="0">
                <a:latin typeface="Source Sans Pro" panose="020B0503030403020204" pitchFamily="34" charset="0"/>
                <a:ea typeface="Source Sans Pro" panose="020B0503030403020204" pitchFamily="34" charset="0"/>
              </a:rPr>
              <a:t>proposal submission </a:t>
            </a:r>
            <a:r>
              <a:rPr lang="en-US" sz="2800" dirty="0">
                <a:latin typeface="Source Sans Pro" panose="020B0503030403020204" pitchFamily="34" charset="0"/>
                <a:ea typeface="Source Sans Pro" panose="020B0503030403020204" pitchFamily="34" charset="0"/>
              </a:rPr>
              <a:t>and </a:t>
            </a:r>
            <a:r>
              <a:rPr lang="en-US" sz="2800" u="sng" dirty="0">
                <a:latin typeface="Source Sans Pro" panose="020B0503030403020204" pitchFamily="34" charset="0"/>
                <a:ea typeface="Source Sans Pro" panose="020B0503030403020204" pitchFamily="34" charset="0"/>
              </a:rPr>
              <a:t>throughout the life of an award</a:t>
            </a:r>
            <a:endParaRPr lang="en-US" sz="2400" dirty="0">
              <a:latin typeface="Source Sans Pro" panose="020B0503030403020204" pitchFamily="34" charset="0"/>
              <a:ea typeface="Source Sans Pro" panose="020B0503030403020204" pitchFamily="34" charset="0"/>
            </a:endParaRPr>
          </a:p>
          <a:p>
            <a:pPr marL="914400" lvl="1" indent="-457200">
              <a:spcAft>
                <a:spcPts val="6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START myDisclosures</a:t>
            </a:r>
          </a:p>
          <a:p>
            <a:pPr marL="914400" lvl="1" indent="-457200">
              <a:spcAft>
                <a:spcPts val="600"/>
              </a:spcAft>
              <a:buFont typeface="Arial" panose="020B0604020202020204" pitchFamily="34" charset="0"/>
              <a:buChar char="•"/>
            </a:pPr>
            <a:r>
              <a:rPr lang="en-US" sz="2400" dirty="0" err="1">
                <a:latin typeface="Source Sans Pro" panose="020B0503030403020204" pitchFamily="34" charset="0"/>
                <a:ea typeface="Source Sans Pro" panose="020B0503030403020204" pitchFamily="34" charset="0"/>
              </a:rPr>
              <a:t>myFCOI</a:t>
            </a:r>
            <a:r>
              <a:rPr lang="en-US" sz="2400" dirty="0">
                <a:latin typeface="Source Sans Pro" panose="020B0503030403020204" pitchFamily="34" charset="0"/>
                <a:ea typeface="Source Sans Pro" panose="020B0503030403020204" pitchFamily="34" charset="0"/>
              </a:rPr>
              <a:t> Checklist</a:t>
            </a:r>
          </a:p>
          <a:p>
            <a:pPr>
              <a:spcAft>
                <a:spcPts val="600"/>
              </a:spcAft>
            </a:pPr>
            <a:endParaRPr lang="en-US" sz="1600" dirty="0">
              <a:latin typeface="Montserrat" pitchFamily="2" charset="77"/>
              <a:ea typeface="Adobe Garamond Pro"/>
            </a:endParaRPr>
          </a:p>
          <a:p>
            <a:pPr>
              <a:spcAft>
                <a:spcPts val="600"/>
              </a:spcAft>
            </a:pPr>
            <a:endParaRPr lang="en-US" sz="2800" dirty="0">
              <a:latin typeface="Montserrat" pitchFamily="2" charset="77"/>
              <a:ea typeface="Adobe Garamond Pro"/>
            </a:endParaRPr>
          </a:p>
        </p:txBody>
      </p:sp>
      <p:sp>
        <p:nvSpPr>
          <p:cNvPr id="3" name="TextBox 2">
            <a:extLst>
              <a:ext uri="{FF2B5EF4-FFF2-40B4-BE49-F238E27FC236}">
                <a16:creationId xmlns:a16="http://schemas.microsoft.com/office/drawing/2014/main" id="{DFCCAD2B-366B-FE22-D105-F29E8F06079F}"/>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DOES THIS MEAN FOR ME AND MY TEAM?</a:t>
            </a:r>
          </a:p>
        </p:txBody>
      </p:sp>
      <p:sp>
        <p:nvSpPr>
          <p:cNvPr id="6" name="TextBox 5">
            <a:extLst>
              <a:ext uri="{FF2B5EF4-FFF2-40B4-BE49-F238E27FC236}">
                <a16:creationId xmlns:a16="http://schemas.microsoft.com/office/drawing/2014/main" id="{8F20B4F5-FFC6-188F-7924-86FF53142963}"/>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914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686660"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person&#10;&#10;Description automatically generated">
            <a:extLst>
              <a:ext uri="{FF2B5EF4-FFF2-40B4-BE49-F238E27FC236}">
                <a16:creationId xmlns:a16="http://schemas.microsoft.com/office/drawing/2014/main" id="{F1378660-1CD7-CE48-9F40-EC60E0E432B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7686660" y="1413164"/>
            <a:ext cx="3756074" cy="4572001"/>
          </a:xfrm>
          <a:prstGeom prst="rect">
            <a:avLst/>
          </a:prstGeom>
        </p:spPr>
      </p:pic>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DOE FCOI INTERIM POLICY</a:t>
            </a:r>
          </a:p>
        </p:txBody>
      </p:sp>
      <p:sp>
        <p:nvSpPr>
          <p:cNvPr id="27" name="Rectangle 26">
            <a:extLst>
              <a:ext uri="{FF2B5EF4-FFF2-40B4-BE49-F238E27FC236}">
                <a16:creationId xmlns:a16="http://schemas.microsoft.com/office/drawing/2014/main" id="{16C11C3B-929A-B44F-A100-0D1EDE0710F7}"/>
              </a:ext>
            </a:extLst>
          </p:cNvPr>
          <p:cNvSpPr/>
          <p:nvPr/>
        </p:nvSpPr>
        <p:spPr>
          <a:xfrm>
            <a:off x="537882" y="1311523"/>
            <a:ext cx="6745234" cy="4910999"/>
          </a:xfrm>
          <a:prstGeom prst="rect">
            <a:avLst/>
          </a:prstGeom>
        </p:spPr>
        <p:txBody>
          <a:bodyPr wrap="square" lIns="0" tIns="0" rIns="0" bIns="0" anchor="ctr" anchorCtr="0">
            <a:noAutofit/>
          </a:bodyPr>
          <a:lstStyle/>
          <a:p>
            <a:pPr>
              <a:spcAft>
                <a:spcPts val="600"/>
              </a:spcAft>
            </a:pPr>
            <a:r>
              <a:rPr lang="en-US" sz="2800" b="1" dirty="0">
                <a:latin typeface="Source Sans Pro" panose="020B0503030403020204" pitchFamily="34" charset="0"/>
                <a:ea typeface="Source Sans Pro" panose="020B0503030403020204" pitchFamily="34" charset="0"/>
              </a:rPr>
              <a:t>Investigator Responsibilities</a:t>
            </a:r>
          </a:p>
          <a:p>
            <a:pPr marL="285750" indent="-285750">
              <a:spcAft>
                <a:spcPts val="6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Complete Training </a:t>
            </a:r>
            <a:r>
              <a:rPr lang="en-US" sz="2400" dirty="0">
                <a:latin typeface="Source Sans Pro" panose="020B0503030403020204" pitchFamily="34" charset="0"/>
                <a:ea typeface="Source Sans Pro" panose="020B0503030403020204" pitchFamily="34" charset="0"/>
              </a:rPr>
              <a:t>on Financial Conflicts of Interest</a:t>
            </a:r>
          </a:p>
          <a:p>
            <a:pPr marL="285750" indent="-285750">
              <a:spcAft>
                <a:spcPts val="6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Disclose</a:t>
            </a:r>
            <a:r>
              <a:rPr lang="en-US" sz="2400" dirty="0">
                <a:latin typeface="Source Sans Pro" panose="020B0503030403020204" pitchFamily="34" charset="0"/>
                <a:ea typeface="Source Sans Pro" panose="020B0503030403020204" pitchFamily="34" charset="0"/>
              </a:rPr>
              <a:t> Significant Financial Interests and Sponsored Travel</a:t>
            </a:r>
            <a:endParaRPr lang="en-US" sz="1400" dirty="0">
              <a:latin typeface="Source Sans Pro" panose="020B0503030403020204" pitchFamily="34" charset="0"/>
              <a:ea typeface="Source Sans Pro" panose="020B0503030403020204" pitchFamily="34" charset="0"/>
            </a:endParaRPr>
          </a:p>
          <a:p>
            <a:pPr>
              <a:spcAft>
                <a:spcPts val="600"/>
              </a:spcAft>
            </a:pPr>
            <a:endParaRPr lang="en-US" sz="2400" dirty="0">
              <a:latin typeface="Source Sans Pro" panose="020B0503030403020204" pitchFamily="34" charset="0"/>
              <a:ea typeface="Source Sans Pro" panose="020B0503030403020204" pitchFamily="34" charset="0"/>
            </a:endParaRPr>
          </a:p>
          <a:p>
            <a:pPr>
              <a:spcAft>
                <a:spcPts val="600"/>
              </a:spcAft>
            </a:pPr>
            <a:r>
              <a:rPr lang="en-US" sz="2800" b="1" dirty="0">
                <a:latin typeface="Source Sans Pro" panose="020B0503030403020204" pitchFamily="34" charset="0"/>
                <a:ea typeface="Source Sans Pro" panose="020B0503030403020204" pitchFamily="34" charset="0"/>
              </a:rPr>
              <a:t>Institutional Responsibilities</a:t>
            </a:r>
          </a:p>
          <a:p>
            <a:pPr marL="285750" indent="-285750">
              <a:spcAft>
                <a:spcPts val="6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Identify and manage </a:t>
            </a:r>
            <a:r>
              <a:rPr lang="en-US" sz="2400" dirty="0">
                <a:latin typeface="Source Sans Pro" panose="020B0503030403020204" pitchFamily="34" charset="0"/>
                <a:ea typeface="Source Sans Pro" panose="020B0503030403020204" pitchFamily="34" charset="0"/>
              </a:rPr>
              <a:t>Financial Conflicts of Interest</a:t>
            </a:r>
          </a:p>
          <a:p>
            <a:pPr marL="285750" indent="-285750">
              <a:spcAft>
                <a:spcPts val="6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Provide information </a:t>
            </a:r>
            <a:r>
              <a:rPr lang="en-US" sz="2400" dirty="0">
                <a:latin typeface="Source Sans Pro" panose="020B0503030403020204" pitchFamily="34" charset="0"/>
                <a:ea typeface="Source Sans Pro" panose="020B0503030403020204" pitchFamily="34" charset="0"/>
              </a:rPr>
              <a:t>about FCOI to DOE and, upon request, the public</a:t>
            </a:r>
            <a:endParaRPr lang="en-US" sz="16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3D6CAE86-2EE8-2A6C-39E6-03015222BEA4}"/>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9159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334A5-2CEA-7140-90EB-335969ACFEFB}"/>
              </a:ext>
            </a:extLst>
          </p:cNvPr>
          <p:cNvSpPr/>
          <p:nvPr/>
        </p:nvSpPr>
        <p:spPr>
          <a:xfrm>
            <a:off x="7987912" y="1378635"/>
            <a:ext cx="3756074" cy="460653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person, indoor, wall, computer&#10;&#10;Description automatically generated">
            <a:extLst>
              <a:ext uri="{FF2B5EF4-FFF2-40B4-BE49-F238E27FC236}">
                <a16:creationId xmlns:a16="http://schemas.microsoft.com/office/drawing/2014/main" id="{E9712A6B-ADE7-AF45-A637-D7233B363E1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7987912" y="1378635"/>
            <a:ext cx="3756074" cy="4606530"/>
          </a:xfrm>
          <a:prstGeom prst="rect">
            <a:avLst/>
          </a:prstGeom>
        </p:spPr>
      </p:pic>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5B520-A4F8-2445-9BCA-AB37D3DC8E6E}"/>
              </a:ext>
            </a:extLst>
          </p:cNvPr>
          <p:cNvSpPr txBox="1"/>
          <p:nvPr/>
        </p:nvSpPr>
        <p:spPr>
          <a:xfrm>
            <a:off x="0" y="190454"/>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TRAINING REQUIREMENT</a:t>
            </a:r>
          </a:p>
        </p:txBody>
      </p:sp>
      <p:sp>
        <p:nvSpPr>
          <p:cNvPr id="3" name="Rectangle 2">
            <a:extLst>
              <a:ext uri="{FF2B5EF4-FFF2-40B4-BE49-F238E27FC236}">
                <a16:creationId xmlns:a16="http://schemas.microsoft.com/office/drawing/2014/main" id="{25A6D67D-FAB5-4A4F-88BE-98674FBC0C40}"/>
              </a:ext>
            </a:extLst>
          </p:cNvPr>
          <p:cNvSpPr/>
          <p:nvPr/>
        </p:nvSpPr>
        <p:spPr>
          <a:xfrm>
            <a:off x="448014" y="1189298"/>
            <a:ext cx="7264866" cy="4893647"/>
          </a:xfrm>
          <a:prstGeom prst="rect">
            <a:avLst/>
          </a:prstGeom>
        </p:spPr>
        <p:txBody>
          <a:bodyPr wrap="square">
            <a:spAutoFit/>
          </a:bodyPr>
          <a:lstStyle/>
          <a:p>
            <a:pPr>
              <a:buClr>
                <a:srgbClr val="FA6B24"/>
              </a:buClr>
            </a:pPr>
            <a:r>
              <a:rPr lang="en-US" sz="2400" b="1" dirty="0">
                <a:latin typeface="Source Sans Pro" panose="020B0503030403020204" pitchFamily="34" charset="0"/>
                <a:ea typeface="Source Sans Pro" panose="020B0503030403020204" pitchFamily="34" charset="0"/>
              </a:rPr>
              <a:t>What?</a:t>
            </a:r>
          </a:p>
          <a:p>
            <a:pPr>
              <a:buClr>
                <a:srgbClr val="FA6B24"/>
              </a:buClr>
            </a:pPr>
            <a:r>
              <a:rPr lang="en-US" sz="2000" dirty="0">
                <a:latin typeface="Source Sans Pro" panose="020B0503030403020204" pitchFamily="34" charset="0"/>
                <a:ea typeface="Source Sans Pro" panose="020B0503030403020204" pitchFamily="34" charset="0"/>
              </a:rPr>
              <a:t>Each DOE investigator must complete training that covers:</a:t>
            </a:r>
          </a:p>
          <a:p>
            <a:pPr marL="800100" lvl="1" indent="-342900">
              <a:buClr>
                <a:srgbClr val="FA6B24"/>
              </a:buCl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the University’s </a:t>
            </a:r>
            <a:r>
              <a:rPr lang="en-US" sz="2000" dirty="0">
                <a:latin typeface="Source Sans Pro" panose="020B0503030403020204" pitchFamily="34" charset="0"/>
                <a:ea typeface="Source Sans Pro" panose="020B0503030403020204" pitchFamily="34" charset="0"/>
                <a:cs typeface="Calibri"/>
              </a:rPr>
              <a:t>policy on financial conflicts of interest in research, </a:t>
            </a:r>
          </a:p>
          <a:p>
            <a:pPr marL="800100" lvl="1" indent="-342900">
              <a:buClr>
                <a:srgbClr val="FA6B24"/>
              </a:buCl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cs typeface="Calibri"/>
              </a:rPr>
              <a:t>DOE’s Interim COI Policy, and</a:t>
            </a:r>
          </a:p>
          <a:p>
            <a:pPr marL="800100" lvl="1" indent="-342900">
              <a:buClr>
                <a:srgbClr val="FA6B24"/>
              </a:buCl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cs typeface="Calibri"/>
              </a:rPr>
              <a:t>the Investigator's responsibilities regarding disclosure of significant financial interests</a:t>
            </a:r>
          </a:p>
          <a:p>
            <a:pPr marL="800100" lvl="1" indent="-342900">
              <a:buClr>
                <a:srgbClr val="FA6B24"/>
              </a:buClr>
              <a:buFont typeface="Arial" panose="020B0604020202020204" pitchFamily="34" charset="0"/>
              <a:buChar char="•"/>
            </a:pPr>
            <a:endParaRPr lang="en-US" sz="2000" b="1" i="1" dirty="0">
              <a:latin typeface="Source Sans Pro" panose="020B0503030403020204" pitchFamily="34" charset="0"/>
              <a:ea typeface="Source Sans Pro" panose="020B0503030403020204" pitchFamily="34" charset="0"/>
            </a:endParaRPr>
          </a:p>
          <a:p>
            <a:pPr>
              <a:buClr>
                <a:srgbClr val="FA6B24"/>
              </a:buClr>
            </a:pPr>
            <a:r>
              <a:rPr lang="en-US" sz="2400" b="1" dirty="0">
                <a:latin typeface="Source Sans Pro" panose="020B0503030403020204" pitchFamily="34" charset="0"/>
                <a:ea typeface="Source Sans Pro" panose="020B0503030403020204" pitchFamily="34" charset="0"/>
              </a:rPr>
              <a:t>When?</a:t>
            </a:r>
          </a:p>
          <a:p>
            <a:pPr>
              <a:buClr>
                <a:srgbClr val="FA6B24"/>
              </a:buClr>
            </a:pPr>
            <a:r>
              <a:rPr lang="en-US" sz="2000" dirty="0">
                <a:latin typeface="Source Sans Pro" panose="020B0503030403020204" pitchFamily="34" charset="0"/>
                <a:ea typeface="Source Sans Pro" panose="020B0503030403020204" pitchFamily="34" charset="0"/>
              </a:rPr>
              <a:t>Before engaging in DOE-funded projects and at least every four years</a:t>
            </a:r>
          </a:p>
          <a:p>
            <a:pPr>
              <a:buClr>
                <a:srgbClr val="FA6B24"/>
              </a:buClr>
            </a:pPr>
            <a:endParaRPr lang="en-US" sz="2000" b="1" i="1" dirty="0">
              <a:latin typeface="Source Sans Pro" panose="020B0503030403020204" pitchFamily="34" charset="0"/>
              <a:ea typeface="Source Sans Pro" panose="020B0503030403020204" pitchFamily="34" charset="0"/>
              <a:cs typeface="Calibri"/>
            </a:endParaRPr>
          </a:p>
          <a:p>
            <a:pPr>
              <a:buClr>
                <a:srgbClr val="FA6B24"/>
              </a:buClr>
            </a:pPr>
            <a:r>
              <a:rPr lang="en-US" sz="2400" b="1" dirty="0">
                <a:latin typeface="Source Sans Pro" panose="020B0503030403020204" pitchFamily="34" charset="0"/>
                <a:ea typeface="Source Sans Pro" panose="020B0503030403020204" pitchFamily="34" charset="0"/>
                <a:cs typeface="Calibri"/>
              </a:rPr>
              <a:t>How?</a:t>
            </a:r>
          </a:p>
          <a:p>
            <a:pPr marL="800100" lvl="1" indent="-342900">
              <a:buClr>
                <a:srgbClr val="FA6B24"/>
              </a:buCl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cs typeface="Calibri"/>
              </a:rPr>
              <a:t>Attending a live training session </a:t>
            </a:r>
            <a:r>
              <a:rPr lang="en-US" sz="2000" i="1" dirty="0">
                <a:latin typeface="Source Sans Pro" panose="020B0503030403020204" pitchFamily="34" charset="0"/>
                <a:ea typeface="Source Sans Pro" panose="020B0503030403020204" pitchFamily="34" charset="0"/>
                <a:cs typeface="Calibri"/>
              </a:rPr>
              <a:t>or</a:t>
            </a:r>
          </a:p>
          <a:p>
            <a:pPr marL="800100" lvl="1" indent="-342900">
              <a:buClr>
                <a:srgbClr val="FA6B24"/>
              </a:buClr>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cs typeface="Calibri"/>
              </a:rPr>
              <a:t>As part of the significant financial interest disclosure</a:t>
            </a:r>
          </a:p>
        </p:txBody>
      </p:sp>
      <p:sp>
        <p:nvSpPr>
          <p:cNvPr id="5" name="TextBox 4">
            <a:extLst>
              <a:ext uri="{FF2B5EF4-FFF2-40B4-BE49-F238E27FC236}">
                <a16:creationId xmlns:a16="http://schemas.microsoft.com/office/drawing/2014/main" id="{C96CD046-D3DA-61B8-08D3-9D2A3D3FFA12}"/>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7904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onitor, screenshot, screen, television&#10;&#10;Description automatically generated">
            <a:extLst>
              <a:ext uri="{FF2B5EF4-FFF2-40B4-BE49-F238E27FC236}">
                <a16:creationId xmlns:a16="http://schemas.microsoft.com/office/drawing/2014/main" id="{C3DACDC3-FF8B-0E44-9D3E-6EC96C51B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3986" y="6289634"/>
            <a:ext cx="316523" cy="457200"/>
          </a:xfrm>
          <a:prstGeom prst="rect">
            <a:avLst/>
          </a:prstGeom>
        </p:spPr>
      </p:pic>
      <p:sp>
        <p:nvSpPr>
          <p:cNvPr id="15" name="Rectangle 14">
            <a:extLst>
              <a:ext uri="{FF2B5EF4-FFF2-40B4-BE49-F238E27FC236}">
                <a16:creationId xmlns:a16="http://schemas.microsoft.com/office/drawing/2014/main" id="{C86FC1AC-3600-C44D-9812-9A07DC4DF741}"/>
              </a:ext>
            </a:extLst>
          </p:cNvPr>
          <p:cNvSpPr/>
          <p:nvPr/>
        </p:nvSpPr>
        <p:spPr>
          <a:xfrm>
            <a:off x="0" y="0"/>
            <a:ext cx="12192000" cy="807396"/>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3C4127C-29B0-40BB-86B3-2D0E0878ADE3}"/>
              </a:ext>
            </a:extLst>
          </p:cNvPr>
          <p:cNvSpPr/>
          <p:nvPr/>
        </p:nvSpPr>
        <p:spPr>
          <a:xfrm>
            <a:off x="3906831" y="2608603"/>
            <a:ext cx="8285169" cy="2308324"/>
          </a:xfrm>
          <a:prstGeom prst="rect">
            <a:avLst/>
          </a:prstGeom>
        </p:spPr>
        <p:txBody>
          <a:bodyPr wrap="square">
            <a:spAutoFit/>
          </a:bodyPr>
          <a:lstStyle/>
          <a:p>
            <a:pPr marL="742950" lvl="1" indent="-285750">
              <a:buFont typeface="Arial"/>
              <a:buChar char="•"/>
              <a:defRPr/>
            </a:pPr>
            <a:r>
              <a:rPr lang="en-US" sz="2400" dirty="0">
                <a:latin typeface="Source Sans Pro" panose="020B0503030403020204" pitchFamily="34" charset="0"/>
                <a:ea typeface="Source Sans Pro" panose="020B0503030403020204" pitchFamily="34" charset="0"/>
              </a:rPr>
              <a:t>Research or research consultation </a:t>
            </a:r>
          </a:p>
          <a:p>
            <a:pPr marL="742950" lvl="1" indent="-285750">
              <a:buFont typeface="Arial"/>
              <a:buChar char="•"/>
              <a:defRPr/>
            </a:pPr>
            <a:r>
              <a:rPr lang="en-US" sz="2400" dirty="0">
                <a:latin typeface="Source Sans Pro" panose="020B0503030403020204" pitchFamily="34" charset="0"/>
                <a:ea typeface="Source Sans Pro" panose="020B0503030403020204" pitchFamily="34" charset="0"/>
              </a:rPr>
              <a:t>Teaching </a:t>
            </a:r>
          </a:p>
          <a:p>
            <a:pPr marL="742950" lvl="1" indent="-285750">
              <a:buFont typeface="Arial"/>
              <a:buChar char="•"/>
              <a:defRPr/>
            </a:pPr>
            <a:r>
              <a:rPr lang="en-US" sz="2400" dirty="0">
                <a:latin typeface="Source Sans Pro" panose="020B0503030403020204" pitchFamily="34" charset="0"/>
                <a:ea typeface="Source Sans Pro" panose="020B0503030403020204" pitchFamily="34" charset="0"/>
              </a:rPr>
              <a:t>Professional practice</a:t>
            </a:r>
          </a:p>
          <a:p>
            <a:pPr marL="742950" lvl="1" indent="-285750">
              <a:buFont typeface="Arial"/>
              <a:buChar char="•"/>
              <a:defRPr/>
            </a:pPr>
            <a:r>
              <a:rPr lang="en-US" sz="2400" dirty="0">
                <a:latin typeface="Source Sans Pro" panose="020B0503030403020204" pitchFamily="34" charset="0"/>
                <a:ea typeface="Source Sans Pro" panose="020B0503030403020204" pitchFamily="34" charset="0"/>
              </a:rPr>
              <a:t>Institutional committee memberships</a:t>
            </a:r>
          </a:p>
          <a:p>
            <a:pPr marL="742950" lvl="1" indent="-285750">
              <a:buFont typeface="Arial"/>
              <a:buChar char="•"/>
              <a:defRPr/>
            </a:pPr>
            <a:r>
              <a:rPr lang="en-US" sz="2400" dirty="0">
                <a:latin typeface="Source Sans Pro" panose="020B0503030403020204" pitchFamily="34" charset="0"/>
                <a:ea typeface="Source Sans Pro" panose="020B0503030403020204" pitchFamily="34" charset="0"/>
              </a:rPr>
              <a:t>Service on panels such as Institutional Review Boards </a:t>
            </a:r>
            <a:br>
              <a:rPr lang="en-US" sz="2400" dirty="0">
                <a:latin typeface="Source Sans Pro" panose="020B0503030403020204" pitchFamily="34" charset="0"/>
                <a:ea typeface="Source Sans Pro" panose="020B0503030403020204" pitchFamily="34" charset="0"/>
              </a:rPr>
            </a:br>
            <a:r>
              <a:rPr lang="en-US" sz="2400" dirty="0">
                <a:latin typeface="Source Sans Pro" panose="020B0503030403020204" pitchFamily="34" charset="0"/>
                <a:ea typeface="Source Sans Pro" panose="020B0503030403020204" pitchFamily="34" charset="0"/>
              </a:rPr>
              <a:t>or Data and Safety Monitoring Boards</a:t>
            </a:r>
          </a:p>
        </p:txBody>
      </p:sp>
      <p:sp>
        <p:nvSpPr>
          <p:cNvPr id="6" name="TextBox 5">
            <a:extLst>
              <a:ext uri="{FF2B5EF4-FFF2-40B4-BE49-F238E27FC236}">
                <a16:creationId xmlns:a16="http://schemas.microsoft.com/office/drawing/2014/main" id="{02214E01-5805-49C9-8EE9-E068CEBAC20E}"/>
              </a:ext>
            </a:extLst>
          </p:cNvPr>
          <p:cNvSpPr txBox="1"/>
          <p:nvPr/>
        </p:nvSpPr>
        <p:spPr>
          <a:xfrm>
            <a:off x="1022782" y="3139517"/>
            <a:ext cx="2959112" cy="1200329"/>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Institutional Responsibilities include:</a:t>
            </a:r>
          </a:p>
        </p:txBody>
      </p:sp>
      <p:cxnSp>
        <p:nvCxnSpPr>
          <p:cNvPr id="7" name="Straight Connector 6">
            <a:extLst>
              <a:ext uri="{FF2B5EF4-FFF2-40B4-BE49-F238E27FC236}">
                <a16:creationId xmlns:a16="http://schemas.microsoft.com/office/drawing/2014/main" id="{BF91EAD4-D5C2-4DD9-A20D-2175F3CFA12F}"/>
              </a:ext>
            </a:extLst>
          </p:cNvPr>
          <p:cNvCxnSpPr>
            <a:cxnSpLocks/>
          </p:cNvCxnSpPr>
          <p:nvPr/>
        </p:nvCxnSpPr>
        <p:spPr>
          <a:xfrm>
            <a:off x="4182703" y="2727158"/>
            <a:ext cx="0" cy="2189769"/>
          </a:xfrm>
          <a:prstGeom prst="line">
            <a:avLst/>
          </a:prstGeom>
          <a:ln w="38100">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C53FED-68B6-45B5-A64C-9365F3E52465}"/>
              </a:ext>
            </a:extLst>
          </p:cNvPr>
          <p:cNvSpPr txBox="1"/>
          <p:nvPr/>
        </p:nvSpPr>
        <p:spPr>
          <a:xfrm>
            <a:off x="546100" y="1490008"/>
            <a:ext cx="10820400" cy="1131079"/>
          </a:xfrm>
          <a:prstGeom prst="rect">
            <a:avLst/>
          </a:prstGeom>
          <a:noFill/>
        </p:spPr>
        <p:txBody>
          <a:bodyPr wrap="square" rtlCol="0">
            <a:spAutoFit/>
          </a:bodyPr>
          <a:lstStyle/>
          <a:p>
            <a:pPr>
              <a:lnSpc>
                <a:spcPts val="2700"/>
              </a:lnSpc>
            </a:pPr>
            <a:r>
              <a:rPr lang="en-US" sz="2800" dirty="0">
                <a:latin typeface="Source Sans Pro" panose="020B0503030403020204" pitchFamily="34" charset="0"/>
                <a:ea typeface="Source Sans Pro" panose="020B0503030403020204" pitchFamily="34" charset="0"/>
              </a:rPr>
              <a:t>Disclose all Significant Financial Interests* that </a:t>
            </a:r>
            <a:r>
              <a:rPr lang="en-US" sz="2800" b="1" i="1" dirty="0">
                <a:latin typeface="Source Sans Pro" panose="020B0503030403020204" pitchFamily="34" charset="0"/>
                <a:ea typeface="Source Sans Pro" panose="020B0503030403020204" pitchFamily="34" charset="0"/>
              </a:rPr>
              <a:t>appear to be related</a:t>
            </a:r>
            <a:r>
              <a:rPr lang="en-US" sz="2800" dirty="0">
                <a:latin typeface="Source Sans Pro" panose="020B0503030403020204" pitchFamily="34" charset="0"/>
                <a:ea typeface="Source Sans Pro" panose="020B0503030403020204" pitchFamily="34" charset="0"/>
              </a:rPr>
              <a:t> to your institutional responsibilities. </a:t>
            </a:r>
          </a:p>
          <a:p>
            <a:pPr>
              <a:lnSpc>
                <a:spcPts val="2700"/>
              </a:lnSpc>
            </a:pPr>
            <a:endParaRPr lang="en-US" sz="2400" dirty="0">
              <a:latin typeface="Montserrat" pitchFamily="2" charset="77"/>
            </a:endParaRPr>
          </a:p>
        </p:txBody>
      </p:sp>
      <p:sp>
        <p:nvSpPr>
          <p:cNvPr id="2" name="TextBox 1">
            <a:extLst>
              <a:ext uri="{FF2B5EF4-FFF2-40B4-BE49-F238E27FC236}">
                <a16:creationId xmlns:a16="http://schemas.microsoft.com/office/drawing/2014/main" id="{012894A8-5EA0-419A-871A-B3EED24B8FD7}"/>
              </a:ext>
            </a:extLst>
          </p:cNvPr>
          <p:cNvSpPr txBox="1"/>
          <p:nvPr/>
        </p:nvSpPr>
        <p:spPr>
          <a:xfrm>
            <a:off x="620255" y="5323764"/>
            <a:ext cx="10951488" cy="984885"/>
          </a:xfrm>
          <a:prstGeom prst="rect">
            <a:avLst/>
          </a:prstGeom>
          <a:noFill/>
        </p:spPr>
        <p:txBody>
          <a:bodyPr wrap="square" rtlCol="0">
            <a:spAutoFit/>
          </a:bodyPr>
          <a:lstStyle/>
          <a:p>
            <a:r>
              <a:rPr lang="en-US" sz="2000" i="1" dirty="0">
                <a:latin typeface="Source Sans Pro" panose="020B0503030403020204" pitchFamily="34" charset="0"/>
                <a:ea typeface="Source Sans Pro" panose="020B0503030403020204" pitchFamily="34" charset="0"/>
              </a:rPr>
              <a:t>*Your SFIs and the SFIs of your spouse and dependent children that appear to be related to your institutional responsibilities.</a:t>
            </a:r>
          </a:p>
          <a:p>
            <a:endParaRPr lang="en-US" dirty="0"/>
          </a:p>
        </p:txBody>
      </p:sp>
      <p:sp>
        <p:nvSpPr>
          <p:cNvPr id="4" name="TextBox 3">
            <a:extLst>
              <a:ext uri="{FF2B5EF4-FFF2-40B4-BE49-F238E27FC236}">
                <a16:creationId xmlns:a16="http://schemas.microsoft.com/office/drawing/2014/main" id="{7D453EEE-0631-D872-6668-6F1B60698B4A}"/>
              </a:ext>
            </a:extLst>
          </p:cNvPr>
          <p:cNvSpPr txBox="1"/>
          <p:nvPr/>
        </p:nvSpPr>
        <p:spPr>
          <a:xfrm>
            <a:off x="0" y="176502"/>
            <a:ext cx="12191999" cy="523220"/>
          </a:xfrm>
          <a:prstGeom prst="rect">
            <a:avLst/>
          </a:prstGeom>
          <a:noFill/>
        </p:spPr>
        <p:txBody>
          <a:bodyPr wrap="square" rtlCol="0">
            <a:spAutoFit/>
          </a:bodyPr>
          <a:lstStyle/>
          <a:p>
            <a:pPr algn="ctr"/>
            <a:r>
              <a:rPr lang="en-US" sz="2800" b="1" spc="80" dirty="0">
                <a:solidFill>
                  <a:schemeClr val="bg1"/>
                </a:solidFill>
                <a:latin typeface="Montserrat" pitchFamily="2" charset="77"/>
              </a:rPr>
              <a:t>WHAT DO I DISCLOSE?</a:t>
            </a:r>
          </a:p>
        </p:txBody>
      </p:sp>
      <p:sp>
        <p:nvSpPr>
          <p:cNvPr id="16" name="TextBox 15">
            <a:extLst>
              <a:ext uri="{FF2B5EF4-FFF2-40B4-BE49-F238E27FC236}">
                <a16:creationId xmlns:a16="http://schemas.microsoft.com/office/drawing/2014/main" id="{9740FDDA-DA36-D54B-A907-B9E9EBA37768}"/>
              </a:ext>
            </a:extLst>
          </p:cNvPr>
          <p:cNvSpPr txBox="1"/>
          <p:nvPr/>
        </p:nvSpPr>
        <p:spPr>
          <a:xfrm>
            <a:off x="131491" y="6482345"/>
            <a:ext cx="4572000" cy="307777"/>
          </a:xfrm>
          <a:prstGeom prst="rect">
            <a:avLst/>
          </a:prstGeom>
          <a:noFill/>
        </p:spPr>
        <p:txBody>
          <a:bodyPr wrap="square">
            <a:spAutoFit/>
          </a:bodyPr>
          <a:lstStyle/>
          <a:p>
            <a:r>
              <a:rPr lang="en-US" sz="1400" b="0" i="0" dirty="0">
                <a:effectLst/>
                <a:latin typeface="Source Sans Pro" panose="020B0503030403020204" pitchFamily="34" charset="0"/>
                <a:ea typeface="Source Sans Pro" panose="020B0503030403020204" pitchFamily="34" charset="0"/>
              </a:rPr>
              <a:t>© 2022 University of Illinois Board of Trustees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1191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2202</Words>
  <Application>Microsoft Macintosh PowerPoint</Application>
  <PresentationFormat>Widescreen</PresentationFormat>
  <Paragraphs>274</Paragraphs>
  <Slides>36</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Montserrat</vt:lpstr>
      <vt:lpstr>Montserrat SemiBold</vt:lpstr>
      <vt:lpstr>Source Sans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2022-03-21T20:28:58Z</dcterms:created>
  <dcterms:modified xsi:type="dcterms:W3CDTF">2022-10-12T21:56:35Z</dcterms:modified>
</cp:coreProperties>
</file>