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Fjalla One" panose="02000506040000020004" pitchFamily="2" charset="0"/>
      <p:regular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  <p:embeddedFont>
      <p:font typeface="Source Sans Pro Black" panose="020B0503030403020204" pitchFamily="34" charset="0"/>
      <p:bold r:id="rId24"/>
      <p:italic r:id="rId25"/>
      <p:boldItalic r:id="rId26"/>
    </p:embeddedFont>
    <p:embeddedFont>
      <p:font typeface="Source Sans Pro Light" panose="020B0403030403020204" pitchFamily="34" charset="0"/>
      <p:regular r:id="rId27"/>
      <p:bold r:id="rId28"/>
      <p:italic r:id="rId29"/>
      <p:boldItalic r:id="rId30"/>
    </p:embeddedFont>
    <p:embeddedFont>
      <p:font typeface="Source Sans Pro SemiBold" panose="020B0503030403020204" pitchFamily="34" charset="0"/>
      <p:regular r:id="rId31"/>
      <p:bold r:id="rId32"/>
      <p:italic r:id="rId33"/>
      <p:boldItalic r:id="rId34"/>
    </p:embeddedFont>
    <p:embeddedFont>
      <p:font typeface="Source Serif Pro" panose="02040603050405020204" pitchFamily="18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F05"/>
    <a:srgbClr val="09294D"/>
    <a:srgbClr val="F16043"/>
    <a:srgbClr val="D9D9D9"/>
    <a:srgbClr val="277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3"/>
    <p:restoredTop sz="94601"/>
  </p:normalViewPr>
  <p:slideViewPr>
    <p:cSldViewPr snapToGrid="0">
      <p:cViewPr varScale="1">
        <p:scale>
          <a:sx n="152" d="100"/>
          <a:sy n="152" d="100"/>
        </p:scale>
        <p:origin x="184" y="7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6303305443845"/>
          <c:y val="0.10973898652038849"/>
          <c:w val="0.80460610587836112"/>
          <c:h val="0.65499068622410073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2225" cap="rnd">
              <a:solidFill>
                <a:srgbClr val="F16043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F16043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242</c:v>
                </c:pt>
                <c:pt idx="1">
                  <c:v>201</c:v>
                </c:pt>
                <c:pt idx="2">
                  <c:v>228</c:v>
                </c:pt>
                <c:pt idx="3">
                  <c:v>215</c:v>
                </c:pt>
                <c:pt idx="4">
                  <c:v>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7B-7B44-9069-99A13C760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2861503"/>
        <c:axId val="982392047"/>
      </c:lineChart>
      <c:catAx>
        <c:axId val="582861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pPr>
            <a:endParaRPr lang="en-US"/>
          </a:p>
        </c:txPr>
        <c:crossAx val="982392047"/>
        <c:crosses val="autoZero"/>
        <c:auto val="1"/>
        <c:lblAlgn val="ctr"/>
        <c:lblOffset val="100"/>
        <c:noMultiLvlLbl val="0"/>
      </c:catAx>
      <c:valAx>
        <c:axId val="982392047"/>
        <c:scaling>
          <c:orientation val="minMax"/>
          <c:max val="250"/>
          <c:min val="2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n-ea"/>
                <a:cs typeface="+mn-cs"/>
              </a:defRPr>
            </a:pPr>
            <a:endParaRPr lang="en-US"/>
          </a:p>
        </c:txPr>
        <c:crossAx val="582861503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273188dc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273188dc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4273188dc4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4273188dc4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4273188dc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4273188dc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273188dc4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273188dc4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4273188dc4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4273188dc4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4273188dc4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4273188dc4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4273188dc4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4273188dc4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4273188d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4273188dc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273188dc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273188dc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4273188dc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4273188dc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273188dc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273188dc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273188dc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273188dc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273188dc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4273188dc4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273188dc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4273188dc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4273188dc4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4273188dc4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94B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445" t="13225" r="445" b="782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7715" t="7716" b="8412"/>
          <a:stretch/>
        </p:blipFill>
        <p:spPr>
          <a:xfrm>
            <a:off x="821550" y="468925"/>
            <a:ext cx="3430675" cy="46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3976475" y="938850"/>
            <a:ext cx="3876600" cy="3265800"/>
          </a:xfrm>
          <a:prstGeom prst="rect">
            <a:avLst/>
          </a:prstGeom>
          <a:solidFill>
            <a:srgbClr val="FAF7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4252225" y="2030413"/>
            <a:ext cx="35544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RESEARCH &amp; INNOVATION</a:t>
            </a:r>
            <a:endParaRPr sz="47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252225" y="3390513"/>
            <a:ext cx="355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5835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Overview</a:t>
            </a:r>
            <a:endParaRPr sz="3000">
              <a:solidFill>
                <a:srgbClr val="F15835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6749" y="1302801"/>
            <a:ext cx="1779276" cy="4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2"/>
          <p:cNvPicPr preferRelativeResize="0"/>
          <p:nvPr/>
        </p:nvPicPr>
        <p:blipFill rotWithShape="1">
          <a:blip r:embed="rId3">
            <a:alphaModFix/>
          </a:blip>
          <a:srcRect l="13747" t="5598" r="31527"/>
          <a:stretch/>
        </p:blipFill>
        <p:spPr>
          <a:xfrm>
            <a:off x="0" y="0"/>
            <a:ext cx="44734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/>
        </p:nvSpPr>
        <p:spPr>
          <a:xfrm>
            <a:off x="4280444" y="1370733"/>
            <a:ext cx="4341467" cy="290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Beckman Biomedical Imaging Facility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 err="1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Holonyak</a:t>
            </a: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Micro and Nanotechnology Lab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IGB Core Facilities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Krannert Art Museum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Materials Research Laboratory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NCSA Systems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Roy J. Carver Biotechnology Center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457200" lvl="0" indent="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Veterinary Diagnostic Laboratory</a:t>
            </a:r>
            <a:endParaRPr sz="1200" i="1" dirty="0">
              <a:solidFill>
                <a:srgbClr val="243A7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185050" y="3284075"/>
            <a:ext cx="47298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NOTABLE INFRASTRUCTURE</a:t>
            </a:r>
            <a:endParaRPr sz="47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4724400" y="409575"/>
            <a:ext cx="39957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University of Illinois Urbana-Champaign combines creativity, expertise, and imagination with cutting-edge facilities to conduct world-changing research.</a:t>
            </a:r>
            <a:endParaRPr/>
          </a:p>
        </p:txBody>
      </p:sp>
      <p:sp>
        <p:nvSpPr>
          <p:cNvPr id="213" name="Google Shape;213;p22"/>
          <p:cNvSpPr txBox="1"/>
          <p:nvPr/>
        </p:nvSpPr>
        <p:spPr>
          <a:xfrm>
            <a:off x="4761071" y="437954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 err="1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go.illinois.edu</a:t>
            </a:r>
            <a:r>
              <a:rPr lang="en" sz="1200" i="1" dirty="0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/infrastructure</a:t>
            </a:r>
            <a:endParaRPr dirty="0"/>
          </a:p>
        </p:txBody>
      </p:sp>
      <p:pic>
        <p:nvPicPr>
          <p:cNvPr id="3" name="Picture 2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59B1B8A0-988C-1091-2558-EDA85CFC2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75B9D4-3EE8-36F3-C050-88EDD723A105}"/>
              </a:ext>
            </a:extLst>
          </p:cNvPr>
          <p:cNvCxnSpPr>
            <a:cxnSpLocks/>
          </p:cNvCxnSpPr>
          <p:nvPr/>
        </p:nvCxnSpPr>
        <p:spPr>
          <a:xfrm>
            <a:off x="3012929" y="2644775"/>
            <a:ext cx="0" cy="94252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Google Shape;218;p23"/>
          <p:cNvPicPr preferRelativeResize="0"/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 rot="-5400000">
            <a:off x="1990788" y="-1990788"/>
            <a:ext cx="5153025" cy="913460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/>
          <p:nvPr/>
        </p:nvSpPr>
        <p:spPr>
          <a:xfrm>
            <a:off x="318400" y="277825"/>
            <a:ext cx="4929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15835"/>
                </a:solidFill>
                <a:latin typeface="Fjalla One"/>
                <a:ea typeface="Fjalla One"/>
                <a:cs typeface="Fjalla One"/>
                <a:sym typeface="Fjalla One"/>
              </a:rPr>
              <a:t>TECHNOLOGY COMMERCIALIZATION</a:t>
            </a:r>
            <a:endParaRPr sz="4700">
              <a:solidFill>
                <a:srgbClr val="F1583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385075" y="19905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Invention Reports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 l="51290"/>
          <a:stretch/>
        </p:blipFill>
        <p:spPr>
          <a:xfrm>
            <a:off x="4097350" y="3381350"/>
            <a:ext cx="1438275" cy="9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4059250" y="1990550"/>
            <a:ext cx="125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U.S. Patents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5938150" y="1990550"/>
            <a:ext cx="21771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Licenses and Options</a:t>
            </a:r>
            <a:endParaRPr sz="1200" b="1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61 licences and options transferred 149 technologies.</a:t>
            </a:r>
            <a:endParaRPr sz="1200" b="1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28" name="Google Shape;2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138" y="2809250"/>
            <a:ext cx="2568063" cy="18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442225" y="4366161"/>
            <a:ext cx="3000000" cy="70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" sz="1200" i="1" dirty="0" err="1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otm.illinois.edu</a:t>
            </a:r>
            <a:endParaRPr sz="1200" i="1" dirty="0">
              <a:solidFill>
                <a:srgbClr val="F158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0" name="Google Shape;23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9250" y="2305000"/>
            <a:ext cx="1778361" cy="9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B5BF2884-4E76-F507-F81A-E7C8C577A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3B2F3C-0827-EDC6-9967-4007BF51B97F}"/>
              </a:ext>
            </a:extLst>
          </p:cNvPr>
          <p:cNvCxnSpPr>
            <a:cxnSpLocks/>
          </p:cNvCxnSpPr>
          <p:nvPr/>
        </p:nvCxnSpPr>
        <p:spPr>
          <a:xfrm>
            <a:off x="1053954" y="2644775"/>
            <a:ext cx="0" cy="94252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9DB9BA-70F5-39FF-AE57-3888A96A3246}"/>
              </a:ext>
            </a:extLst>
          </p:cNvPr>
          <p:cNvCxnSpPr>
            <a:cxnSpLocks/>
          </p:cNvCxnSpPr>
          <p:nvPr/>
        </p:nvCxnSpPr>
        <p:spPr>
          <a:xfrm>
            <a:off x="1546079" y="2644775"/>
            <a:ext cx="0" cy="94252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1187FA-E98B-3633-C7BA-E36BA4A4521E}"/>
              </a:ext>
            </a:extLst>
          </p:cNvPr>
          <p:cNvCxnSpPr>
            <a:cxnSpLocks/>
          </p:cNvCxnSpPr>
          <p:nvPr/>
        </p:nvCxnSpPr>
        <p:spPr>
          <a:xfrm>
            <a:off x="2035029" y="2644775"/>
            <a:ext cx="0" cy="94252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6CD376-3DDA-AC06-EAAB-C7309ABEF7A6}"/>
              </a:ext>
            </a:extLst>
          </p:cNvPr>
          <p:cNvCxnSpPr>
            <a:cxnSpLocks/>
          </p:cNvCxnSpPr>
          <p:nvPr/>
        </p:nvCxnSpPr>
        <p:spPr>
          <a:xfrm>
            <a:off x="2527154" y="2644775"/>
            <a:ext cx="0" cy="94252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F89EC4A-700A-D646-A401-314FD7D7D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168866"/>
              </p:ext>
            </p:extLst>
          </p:nvPr>
        </p:nvGraphicFramePr>
        <p:xfrm>
          <a:off x="353173" y="2487667"/>
          <a:ext cx="3041528" cy="1448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E21CAF-7530-02FD-43FC-E72BEC52F0B9}"/>
              </a:ext>
            </a:extLst>
          </p:cNvPr>
          <p:cNvCxnSpPr/>
          <p:nvPr/>
        </p:nvCxnSpPr>
        <p:spPr>
          <a:xfrm>
            <a:off x="758825" y="2644396"/>
            <a:ext cx="5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2E9C2D-A4E4-105A-A5E9-2D53969D17F4}"/>
              </a:ext>
            </a:extLst>
          </p:cNvPr>
          <p:cNvCxnSpPr/>
          <p:nvPr/>
        </p:nvCxnSpPr>
        <p:spPr>
          <a:xfrm>
            <a:off x="758824" y="3115659"/>
            <a:ext cx="5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2AF52C-459A-1C9F-D93F-D57D8AFEA626}"/>
              </a:ext>
            </a:extLst>
          </p:cNvPr>
          <p:cNvCxnSpPr/>
          <p:nvPr/>
        </p:nvCxnSpPr>
        <p:spPr>
          <a:xfrm>
            <a:off x="757236" y="2872996"/>
            <a:ext cx="5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A207C7-F940-EC62-B656-A31CDFE00BF1}"/>
              </a:ext>
            </a:extLst>
          </p:cNvPr>
          <p:cNvCxnSpPr/>
          <p:nvPr/>
        </p:nvCxnSpPr>
        <p:spPr>
          <a:xfrm>
            <a:off x="752473" y="3377796"/>
            <a:ext cx="5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93AA013-7F7E-CF38-2BF3-E21AFEBC292C}"/>
              </a:ext>
            </a:extLst>
          </p:cNvPr>
          <p:cNvSpPr txBox="1"/>
          <p:nvPr/>
        </p:nvSpPr>
        <p:spPr>
          <a:xfrm>
            <a:off x="784223" y="2577706"/>
            <a:ext cx="5384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16043"/>
                </a:solidFill>
                <a:latin typeface="Source Sans Pro" panose="020B0503030403020204" pitchFamily="34" charset="77"/>
              </a:rPr>
              <a:t>242</a:t>
            </a:r>
            <a:endParaRPr lang="en-US" sz="200" b="1" dirty="0">
              <a:solidFill>
                <a:srgbClr val="F16043"/>
              </a:solidFill>
              <a:latin typeface="Source Sans Pro" panose="020B0503030403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D542C-FCB9-A9AA-C2AA-F089982C879A}"/>
              </a:ext>
            </a:extLst>
          </p:cNvPr>
          <p:cNvSpPr txBox="1"/>
          <p:nvPr/>
        </p:nvSpPr>
        <p:spPr>
          <a:xfrm>
            <a:off x="1277611" y="3300425"/>
            <a:ext cx="5384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16043"/>
                </a:solidFill>
                <a:latin typeface="Source Sans Pro" panose="020B0503030403020204" pitchFamily="34" charset="77"/>
              </a:rPr>
              <a:t>201</a:t>
            </a:r>
            <a:endParaRPr lang="en-US" sz="200" b="1" dirty="0">
              <a:solidFill>
                <a:srgbClr val="F16043"/>
              </a:solidFill>
              <a:latin typeface="Source Sans Pro" panose="020B05030304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B668B-0D6E-513D-484A-6C68C6D40FE3}"/>
              </a:ext>
            </a:extLst>
          </p:cNvPr>
          <p:cNvSpPr txBox="1"/>
          <p:nvPr/>
        </p:nvSpPr>
        <p:spPr>
          <a:xfrm>
            <a:off x="1762624" y="2856298"/>
            <a:ext cx="5384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16043"/>
                </a:solidFill>
                <a:latin typeface="Source Sans Pro" panose="020B0503030403020204" pitchFamily="34" charset="77"/>
              </a:rPr>
              <a:t>228</a:t>
            </a:r>
            <a:endParaRPr lang="en-US" sz="200" b="1" dirty="0">
              <a:solidFill>
                <a:srgbClr val="F16043"/>
              </a:solidFill>
              <a:latin typeface="Source Sans Pro" panose="020B0503030403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B1D9C-EB38-F5B5-8FAF-5EA4921ACE79}"/>
              </a:ext>
            </a:extLst>
          </p:cNvPr>
          <p:cNvSpPr txBox="1"/>
          <p:nvPr/>
        </p:nvSpPr>
        <p:spPr>
          <a:xfrm>
            <a:off x="2257924" y="3086450"/>
            <a:ext cx="5384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16043"/>
                </a:solidFill>
                <a:latin typeface="Source Sans Pro" panose="020B0503030403020204" pitchFamily="34" charset="77"/>
              </a:rPr>
              <a:t>215</a:t>
            </a:r>
            <a:endParaRPr lang="en-US" sz="200" b="1" dirty="0">
              <a:solidFill>
                <a:srgbClr val="F16043"/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F18E3-C8E1-9888-6EA3-BFA9A2DFFD59}"/>
              </a:ext>
            </a:extLst>
          </p:cNvPr>
          <p:cNvSpPr txBox="1"/>
          <p:nvPr/>
        </p:nvSpPr>
        <p:spPr>
          <a:xfrm>
            <a:off x="2734929" y="3177741"/>
            <a:ext cx="5384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F16043"/>
                </a:solidFill>
                <a:latin typeface="Source Sans Pro" panose="020B0503030403020204" pitchFamily="34" charset="77"/>
              </a:rPr>
              <a:t>211</a:t>
            </a:r>
            <a:endParaRPr lang="en-US" sz="200" b="1" dirty="0">
              <a:solidFill>
                <a:srgbClr val="F16043"/>
              </a:solidFill>
              <a:latin typeface="Source Sans Pro" panose="020B0503030403020204" pitchFamily="34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4"/>
          <p:cNvPicPr preferRelativeResize="0"/>
          <p:nvPr/>
        </p:nvPicPr>
        <p:blipFill rotWithShape="1">
          <a:blip r:embed="rId3">
            <a:alphaModFix/>
          </a:blip>
          <a:srcRect l="1345" t="17435" r="6497" b="595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4"/>
          <p:cNvSpPr txBox="1"/>
          <p:nvPr/>
        </p:nvSpPr>
        <p:spPr>
          <a:xfrm>
            <a:off x="318400" y="277825"/>
            <a:ext cx="4929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AF7FB"/>
                </a:solidFill>
                <a:latin typeface="Fjalla One"/>
                <a:ea typeface="Fjalla One"/>
                <a:cs typeface="Fjalla One"/>
                <a:sym typeface="Fjalla One"/>
              </a:rPr>
              <a:t>RESEARCH PARK</a:t>
            </a:r>
            <a:endParaRPr sz="4700">
              <a:solidFill>
                <a:srgbClr val="FAF7F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40" name="Google Shape;240;p24"/>
          <p:cNvSpPr txBox="1"/>
          <p:nvPr/>
        </p:nvSpPr>
        <p:spPr>
          <a:xfrm>
            <a:off x="318400" y="1104900"/>
            <a:ext cx="40197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AF7F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 environment where technology-based businesses work with faculty and students on collaborative research with access to university labs, equipment, and services.</a:t>
            </a:r>
            <a:endParaRPr sz="1200">
              <a:solidFill>
                <a:srgbClr val="FAF7F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150" y="1988688"/>
            <a:ext cx="2322864" cy="117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9975" y="1988700"/>
            <a:ext cx="1901416" cy="117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2425" y="383800"/>
            <a:ext cx="2159000" cy="14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1025" y="1979488"/>
            <a:ext cx="1940621" cy="117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7650" y="3334775"/>
            <a:ext cx="2371870" cy="117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38975" y="3254513"/>
            <a:ext cx="1901416" cy="16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34350" y="3305175"/>
            <a:ext cx="2861926" cy="13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59FB4968-8FCD-7995-A983-1AA0CEB54C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0333" y="4649502"/>
            <a:ext cx="261864" cy="378248"/>
          </a:xfrm>
          <a:prstGeom prst="rect">
            <a:avLst/>
          </a:prstGeom>
        </p:spPr>
      </p:pic>
      <p:sp>
        <p:nvSpPr>
          <p:cNvPr id="3" name="Google Shape;229;p23">
            <a:extLst>
              <a:ext uri="{FF2B5EF4-FFF2-40B4-BE49-F238E27FC236}">
                <a16:creationId xmlns:a16="http://schemas.microsoft.com/office/drawing/2014/main" id="{C9075B62-D194-3C4B-92A5-4E2B384A43DA}"/>
              </a:ext>
            </a:extLst>
          </p:cNvPr>
          <p:cNvSpPr txBox="1"/>
          <p:nvPr/>
        </p:nvSpPr>
        <p:spPr>
          <a:xfrm>
            <a:off x="442225" y="4366161"/>
            <a:ext cx="3000000" cy="70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" sz="1200" i="1" dirty="0" err="1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researchpark.illinois.edu</a:t>
            </a:r>
            <a:endParaRPr sz="1200" i="1" dirty="0">
              <a:solidFill>
                <a:srgbClr val="F158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/>
          <p:nvPr/>
        </p:nvSpPr>
        <p:spPr>
          <a:xfrm>
            <a:off x="318400" y="277825"/>
            <a:ext cx="47298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ENTERPRISEWORKS</a:t>
            </a:r>
            <a:endParaRPr sz="47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54" name="Google Shape;254;p25"/>
          <p:cNvSpPr txBox="1"/>
          <p:nvPr/>
        </p:nvSpPr>
        <p:spPr>
          <a:xfrm>
            <a:off x="318400" y="1104900"/>
            <a:ext cx="48345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" sz="1200">
                <a:solidFill>
                  <a:srgbClr val="211D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 Park fosters startup companies that commercialize technology through EnterpriseWorks, an incubator for early-stage tech firms that helps launch successful scientific and research-based startup companies. 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8" name="Google Shape;2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150" y="2477188"/>
            <a:ext cx="7239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325" y="2424785"/>
            <a:ext cx="723900" cy="72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6900" y="2424814"/>
            <a:ext cx="519723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5125" y="2416513"/>
            <a:ext cx="794100" cy="7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8750" y="2409412"/>
            <a:ext cx="445502" cy="7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 txBox="1"/>
          <p:nvPr/>
        </p:nvSpPr>
        <p:spPr>
          <a:xfrm>
            <a:off x="827000" y="3477025"/>
            <a:ext cx="8922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56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startup</a:t>
            </a:r>
            <a:b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tenants</a:t>
            </a:r>
            <a:endParaRPr/>
          </a:p>
        </p:txBody>
      </p:sp>
      <p:sp>
        <p:nvSpPr>
          <p:cNvPr id="264" name="Google Shape;264;p25"/>
          <p:cNvSpPr txBox="1"/>
          <p:nvPr/>
        </p:nvSpPr>
        <p:spPr>
          <a:xfrm>
            <a:off x="1953300" y="3477025"/>
            <a:ext cx="10812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43,000 sq. ft. 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start-up incubation</a:t>
            </a:r>
            <a:endParaRPr/>
          </a:p>
        </p:txBody>
      </p:sp>
      <p:sp>
        <p:nvSpPr>
          <p:cNvPr id="265" name="Google Shape;265;p25"/>
          <p:cNvSpPr txBox="1"/>
          <p:nvPr/>
        </p:nvSpPr>
        <p:spPr>
          <a:xfrm>
            <a:off x="3245300" y="3477025"/>
            <a:ext cx="14277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250+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startups have gone through EnterpriseWorks since 2003</a:t>
            </a:r>
            <a:endParaRPr/>
          </a:p>
        </p:txBody>
      </p:sp>
      <p:sp>
        <p:nvSpPr>
          <p:cNvPr id="266" name="Google Shape;266;p25"/>
          <p:cNvSpPr txBox="1"/>
          <p:nvPr/>
        </p:nvSpPr>
        <p:spPr>
          <a:xfrm>
            <a:off x="4832750" y="3477025"/>
            <a:ext cx="14277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$1.2B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venture capital raised by startup companies</a:t>
            </a:r>
            <a:endParaRPr/>
          </a:p>
        </p:txBody>
      </p:sp>
      <p:sp>
        <p:nvSpPr>
          <p:cNvPr id="267" name="Google Shape;267;p25"/>
          <p:cNvSpPr txBox="1"/>
          <p:nvPr/>
        </p:nvSpPr>
        <p:spPr>
          <a:xfrm>
            <a:off x="6461350" y="3477025"/>
            <a:ext cx="16569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$147.3M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SBIR/STTR funding awarded to companies since opening</a:t>
            </a:r>
            <a:endParaRPr/>
          </a:p>
        </p:txBody>
      </p:sp>
      <p:pic>
        <p:nvPicPr>
          <p:cNvPr id="3" name="Picture 2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C24FDEB7-2A07-F115-396E-ED14967170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9719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4">
            <a:alphaModFix amt="4000"/>
          </a:blip>
          <a:srcRect t="12257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/>
        </p:nvSpPr>
        <p:spPr>
          <a:xfrm>
            <a:off x="4327450" y="188179"/>
            <a:ext cx="4308300" cy="4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Beckman Institute for Advanced Science and Technology 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C3.ai Digital Transformation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Cancer Center at Illinois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Carl R. </a:t>
            </a:r>
            <a:r>
              <a:rPr lang="en" sz="1200" b="1" dirty="0" err="1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Woese</a:t>
            </a: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Institute for Genomic Biology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Center for Social and Behavioral Science 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Humanities Research Institute 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Institute for Sustainability, Energy, and Environment 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Interdisciplinary Health Sciences Institute 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National Center for Supercomputing Applications 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2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Prairie Research Institute </a:t>
            </a:r>
            <a:endParaRPr sz="15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95A3C-AF74-4A71-8319-161023DC402C}"/>
              </a:ext>
            </a:extLst>
          </p:cNvPr>
          <p:cNvSpPr txBox="1"/>
          <p:nvPr/>
        </p:nvSpPr>
        <p:spPr>
          <a:xfrm>
            <a:off x="4327450" y="4660277"/>
            <a:ext cx="4611028" cy="324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400" i="1" dirty="0" err="1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go.illinois.edu</a:t>
            </a:r>
            <a:r>
              <a:rPr lang="en-US" sz="1400" i="1" dirty="0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/</a:t>
            </a:r>
            <a:r>
              <a:rPr lang="en-US" sz="1400" i="1" dirty="0" err="1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illinoisinstitutes</a:t>
            </a:r>
            <a:endParaRPr lang="en-US" sz="1400" i="1" dirty="0">
              <a:solidFill>
                <a:srgbClr val="F158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3A422-4566-017B-9A22-1FCFC1CC3195}"/>
              </a:ext>
            </a:extLst>
          </p:cNvPr>
          <p:cNvSpPr/>
          <p:nvPr/>
        </p:nvSpPr>
        <p:spPr>
          <a:xfrm>
            <a:off x="-1" y="14725"/>
            <a:ext cx="3971899" cy="5128775"/>
          </a:xfrm>
          <a:prstGeom prst="rect">
            <a:avLst/>
          </a:prstGeom>
          <a:solidFill>
            <a:srgbClr val="2777C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Google Shape;274;p26"/>
          <p:cNvSpPr txBox="1"/>
          <p:nvPr/>
        </p:nvSpPr>
        <p:spPr>
          <a:xfrm>
            <a:off x="194575" y="277825"/>
            <a:ext cx="3453600" cy="23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ILLINOIS RESEARCH INSTITUTES</a:t>
            </a:r>
            <a:endParaRPr sz="4700" dirty="0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280300" y="2798700"/>
            <a:ext cx="44325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5822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CONVERGE</a:t>
            </a:r>
            <a:r>
              <a:rPr lang="en" b="1" dirty="0">
                <a:solidFill>
                  <a:srgbClr val="1129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1" dirty="0">
              <a:solidFill>
                <a:srgbClr val="1129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AF7F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</a:t>
            </a:r>
            <a:endParaRPr b="1" dirty="0">
              <a:solidFill>
                <a:srgbClr val="FAF7F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INNOVATE</a:t>
            </a:r>
            <a:endParaRPr b="1" dirty="0">
              <a:solidFill>
                <a:srgbClr val="F158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19E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CREATE</a:t>
            </a:r>
            <a:endParaRPr b="1" dirty="0">
              <a:solidFill>
                <a:srgbClr val="019ED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280300" y="3942300"/>
            <a:ext cx="33678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Together, the ten Illinois research institutes transcend college, school, and departmental boundaries to elevate ideas, drive discovery, and push the boundaries of our knowledge.</a:t>
            </a:r>
            <a:endParaRPr sz="11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Picture 5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1C187165-29C0-25F8-12E8-B712AF9BC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835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7"/>
          <p:cNvPicPr preferRelativeResize="0"/>
          <p:nvPr/>
        </p:nvPicPr>
        <p:blipFill rotWithShape="1">
          <a:blip r:embed="rId3">
            <a:alphaModFix amt="9000"/>
          </a:blip>
          <a:srcRect t="7862" b="7862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7"/>
          <p:cNvPicPr preferRelativeResize="0"/>
          <p:nvPr/>
        </p:nvPicPr>
        <p:blipFill rotWithShape="1">
          <a:blip r:embed="rId4">
            <a:alphaModFix/>
          </a:blip>
          <a:srcRect l="2378" r="32821"/>
          <a:stretch/>
        </p:blipFill>
        <p:spPr>
          <a:xfrm>
            <a:off x="2160249" y="471088"/>
            <a:ext cx="4823501" cy="271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7"/>
          <p:cNvSpPr txBox="1"/>
          <p:nvPr/>
        </p:nvSpPr>
        <p:spPr>
          <a:xfrm>
            <a:off x="4200199" y="547288"/>
            <a:ext cx="1034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THE</a:t>
            </a:r>
            <a:endParaRPr sz="34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89" name="Google Shape;289;p27"/>
          <p:cNvSpPr txBox="1"/>
          <p:nvPr/>
        </p:nvSpPr>
        <p:spPr>
          <a:xfrm>
            <a:off x="1046404" y="2907901"/>
            <a:ext cx="7051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dirty="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OF ILLINOIS RESEARCH AND INNOVATION</a:t>
            </a:r>
            <a:endParaRPr sz="3400" dirty="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90" name="Google Shape;290;p27"/>
          <p:cNvSpPr txBox="1"/>
          <p:nvPr/>
        </p:nvSpPr>
        <p:spPr>
          <a:xfrm>
            <a:off x="1492849" y="3831838"/>
            <a:ext cx="63291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pre-eminent public research institution with</a:t>
            </a:r>
            <a:b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land-grant mission and global impact.</a:t>
            </a: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1" name="Google Shape;291;p27"/>
          <p:cNvPicPr preferRelativeResize="0"/>
          <p:nvPr/>
        </p:nvPicPr>
        <p:blipFill rotWithShape="1">
          <a:blip r:embed="rId5">
            <a:alphaModFix/>
          </a:blip>
          <a:srcRect l="11070" t="47717" r="54762" b="33561"/>
          <a:stretch/>
        </p:blipFill>
        <p:spPr>
          <a:xfrm>
            <a:off x="2800671" y="2176850"/>
            <a:ext cx="4138474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96C1C7F-42E9-1176-9C66-3AA430535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334" y="4649502"/>
            <a:ext cx="261864" cy="3789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94B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8"/>
          <p:cNvPicPr preferRelativeResize="0"/>
          <p:nvPr/>
        </p:nvPicPr>
        <p:blipFill rotWithShape="1">
          <a:blip r:embed="rId3">
            <a:alphaModFix/>
          </a:blip>
          <a:srcRect l="445" t="13225" r="445" b="782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/>
          <p:nvPr/>
        </p:nvSpPr>
        <p:spPr>
          <a:xfrm>
            <a:off x="1869000" y="1239850"/>
            <a:ext cx="5406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15835"/>
                </a:solidFill>
                <a:latin typeface="Fjalla One"/>
                <a:ea typeface="Fjalla One"/>
                <a:cs typeface="Fjalla One"/>
                <a:sym typeface="Fjalla One"/>
              </a:rPr>
              <a:t>STAY CONNECTED!</a:t>
            </a:r>
            <a:endParaRPr sz="4700">
              <a:solidFill>
                <a:srgbClr val="F1583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01" name="Google Shape;301;p28"/>
          <p:cNvSpPr txBox="1"/>
          <p:nvPr/>
        </p:nvSpPr>
        <p:spPr>
          <a:xfrm>
            <a:off x="2281200" y="2324100"/>
            <a:ext cx="45816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Subscribe to This Week in Illinois Research: </a:t>
            </a:r>
            <a:r>
              <a:rPr lang="en" sz="1200" i="1">
                <a:solidFill>
                  <a:srgbClr val="F5822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go.Illinois.edu/twir</a:t>
            </a:r>
            <a:endParaRPr sz="1200" i="1">
              <a:solidFill>
                <a:srgbClr val="F5822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Follow </a:t>
            </a:r>
            <a:r>
              <a:rPr lang="en" sz="1200">
                <a:solidFill>
                  <a:srgbClr val="F5822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@UofIResearch</a:t>
            </a:r>
            <a:r>
              <a:rPr lang="en" sz="12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on Twitter</a:t>
            </a:r>
            <a:endParaRPr sz="12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5822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research.illinois.edu</a:t>
            </a:r>
            <a:endParaRPr sz="1200" i="1">
              <a:solidFill>
                <a:srgbClr val="F5822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02" name="Google Shape;30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2362" y="4207926"/>
            <a:ext cx="1779276" cy="4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94B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18400" y="277813"/>
            <a:ext cx="35544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FAF7FB"/>
                </a:solidFill>
                <a:latin typeface="Fjalla One"/>
                <a:ea typeface="Fjalla One"/>
                <a:cs typeface="Fjalla One"/>
                <a:sym typeface="Fjalla One"/>
              </a:rPr>
              <a:t>BY THE NUMBERS</a:t>
            </a:r>
            <a:endParaRPr sz="4700">
              <a:solidFill>
                <a:srgbClr val="FAF7FB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UIUC</a:t>
            </a:r>
            <a:endParaRPr sz="2800" b="1">
              <a:solidFill>
                <a:srgbClr val="F158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00" y="3144150"/>
            <a:ext cx="3238974" cy="12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8547" y="766800"/>
            <a:ext cx="3996977" cy="19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5">
            <a:alphaModFix/>
          </a:blip>
          <a:srcRect r="25672"/>
          <a:stretch/>
        </p:blipFill>
        <p:spPr>
          <a:xfrm>
            <a:off x="2377872" y="3144150"/>
            <a:ext cx="1936950" cy="1482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4"/>
          <p:cNvGrpSpPr/>
          <p:nvPr/>
        </p:nvGrpSpPr>
        <p:grpSpPr>
          <a:xfrm>
            <a:off x="6748536" y="2931745"/>
            <a:ext cx="1663952" cy="1906881"/>
            <a:chOff x="2791800" y="3360425"/>
            <a:chExt cx="1780200" cy="2040100"/>
          </a:xfrm>
        </p:grpSpPr>
        <p:pic>
          <p:nvPicPr>
            <p:cNvPr id="72" name="Google Shape;72;p14"/>
            <p:cNvPicPr preferRelativeResize="0"/>
            <p:nvPr/>
          </p:nvPicPr>
          <p:blipFill rotWithShape="1">
            <a:blip r:embed="rId6">
              <a:alphaModFix/>
            </a:blip>
            <a:srcRect r="66167"/>
            <a:stretch/>
          </p:blipFill>
          <p:spPr>
            <a:xfrm>
              <a:off x="2890850" y="4251450"/>
              <a:ext cx="1681150" cy="1149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4"/>
            <p:cNvPicPr preferRelativeResize="0"/>
            <p:nvPr/>
          </p:nvPicPr>
          <p:blipFill rotWithShape="1">
            <a:blip r:embed="rId6">
              <a:alphaModFix/>
            </a:blip>
            <a:srcRect l="43227" r="29935"/>
            <a:stretch/>
          </p:blipFill>
          <p:spPr>
            <a:xfrm>
              <a:off x="2791800" y="3360425"/>
              <a:ext cx="1333500" cy="1149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4"/>
          <p:cNvGrpSpPr/>
          <p:nvPr/>
        </p:nvGrpSpPr>
        <p:grpSpPr>
          <a:xfrm>
            <a:off x="4490093" y="2958771"/>
            <a:ext cx="2003180" cy="1599073"/>
            <a:chOff x="4125300" y="2112800"/>
            <a:chExt cx="2143126" cy="1710788"/>
          </a:xfrm>
        </p:grpSpPr>
        <p:pic>
          <p:nvPicPr>
            <p:cNvPr id="75" name="Google Shape;75;p14"/>
            <p:cNvPicPr preferRelativeResize="0"/>
            <p:nvPr/>
          </p:nvPicPr>
          <p:blipFill rotWithShape="1">
            <a:blip r:embed="rId7">
              <a:alphaModFix/>
            </a:blip>
            <a:srcRect l="7094" r="56504"/>
            <a:stretch/>
          </p:blipFill>
          <p:spPr>
            <a:xfrm>
              <a:off x="4125300" y="2112800"/>
              <a:ext cx="1608751" cy="1192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4"/>
            <p:cNvPicPr preferRelativeResize="0"/>
            <p:nvPr/>
          </p:nvPicPr>
          <p:blipFill rotWithShape="1">
            <a:blip r:embed="rId7">
              <a:alphaModFix/>
            </a:blip>
            <a:srcRect l="47592" r="5426"/>
            <a:stretch/>
          </p:blipFill>
          <p:spPr>
            <a:xfrm>
              <a:off x="4191975" y="2631213"/>
              <a:ext cx="2076451" cy="1192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5310FC85-33BD-DE05-F626-3989FA6BD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333" y="4649502"/>
            <a:ext cx="261864" cy="3782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835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/>
        </p:nvSpPr>
        <p:spPr>
          <a:xfrm>
            <a:off x="200025" y="237450"/>
            <a:ext cx="8172600" cy="4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We’ve</a:t>
            </a:r>
            <a:endParaRPr sz="7400">
              <a:solidFill>
                <a:srgbClr val="F36D4F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been</a:t>
            </a:r>
            <a:endParaRPr sz="7400">
              <a:solidFill>
                <a:srgbClr val="F36D4F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changing</a:t>
            </a:r>
            <a:b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</a:br>
            <a: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the world</a:t>
            </a:r>
            <a:b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</a:br>
            <a:r>
              <a:rPr lang="en" sz="7400">
                <a:solidFill>
                  <a:srgbClr val="F36D4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since 1867.</a:t>
            </a:r>
            <a:endParaRPr sz="7400">
              <a:solidFill>
                <a:srgbClr val="F36D4F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979250" y="808800"/>
            <a:ext cx="3109800" cy="24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294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Rich history.</a:t>
            </a:r>
            <a:endParaRPr b="1">
              <a:solidFill>
                <a:srgbClr val="11294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294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Bright future.</a:t>
            </a:r>
            <a:endParaRPr b="1">
              <a:solidFill>
                <a:srgbClr val="11294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AF7F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F7F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Illinois research combines scholarly expertise with world-class infrastructure, fuses disciplines, sparks collaborations, and nurtures the next generation of scholars.</a:t>
            </a:r>
            <a:endParaRPr>
              <a:solidFill>
                <a:srgbClr val="FAF7F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627950" y="3438900"/>
            <a:ext cx="381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F7F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We’ve been changing the world since 1867.</a:t>
            </a:r>
            <a:endParaRPr>
              <a:solidFill>
                <a:srgbClr val="FAF7F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F7F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Find out how at </a:t>
            </a:r>
            <a:r>
              <a:rPr lang="en" i="1">
                <a:solidFill>
                  <a:srgbClr val="FAF7F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research.illinois.edu</a:t>
            </a:r>
            <a:br>
              <a:rPr lang="en">
                <a:solidFill>
                  <a:srgbClr val="FAF7F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>
                <a:solidFill>
                  <a:srgbClr val="FAF7F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or follow us at @UofIResearch.</a:t>
            </a:r>
            <a:endParaRPr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C4AF4D2-A0BE-750D-DC78-6E4751DB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334" y="4649502"/>
            <a:ext cx="261864" cy="3789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/>
        </p:nvSpPr>
        <p:spPr>
          <a:xfrm>
            <a:off x="3919075" y="2056800"/>
            <a:ext cx="4200600" cy="252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nation’s top doctoral institution</a:t>
            </a: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producing</a:t>
            </a:r>
            <a:b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Fulbright U.S. Scholars in 2021-22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5822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Regularly among the top 25</a:t>
            </a:r>
            <a:r>
              <a:rPr lang="en" sz="1200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USDA and DOD awards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19ED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9% increase in DOE research expenditures</a:t>
            </a: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placing us</a:t>
            </a:r>
            <a:b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third in the nation in DOE support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158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Routinely among the top 10</a:t>
            </a: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NSF funding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1129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NIH support has increased nearly 40%</a:t>
            </a: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over the last five years</a:t>
            </a:r>
            <a:endParaRPr sz="12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34281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3636400" y="382600"/>
            <a:ext cx="49722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A UNIQUE BREADTH AND</a:t>
            </a:r>
            <a:br>
              <a:rPr lang="en" sz="38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r>
              <a:rPr lang="en" sz="38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INTERDISCIPLINARY FOCUS</a:t>
            </a:r>
            <a:endParaRPr sz="1900" b="1">
              <a:solidFill>
                <a:srgbClr val="1129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Picture 2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1015E6AA-F51C-A37A-65E8-B464CD51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/>
        </p:nvSpPr>
        <p:spPr>
          <a:xfrm>
            <a:off x="318400" y="277825"/>
            <a:ext cx="68538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rgbClr val="243A76"/>
                </a:solidFill>
                <a:latin typeface="Fjalla One"/>
                <a:ea typeface="Fjalla One"/>
                <a:cs typeface="Fjalla One"/>
                <a:sym typeface="Fjalla One"/>
              </a:rPr>
              <a:t>RESEARCH EXPENDITURES</a:t>
            </a:r>
            <a:endParaRPr sz="4700" dirty="0">
              <a:solidFill>
                <a:srgbClr val="243A76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1780350" y="1438662"/>
            <a:ext cx="30000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EXPENDITURES</a:t>
            </a:r>
            <a:endParaRPr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(FY17-FY21)</a:t>
            </a:r>
            <a:endParaRPr i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7" name="Google Shape;107;p17"/>
          <p:cNvCxnSpPr>
            <a:cxnSpLocks/>
          </p:cNvCxnSpPr>
          <p:nvPr/>
        </p:nvCxnSpPr>
        <p:spPr>
          <a:xfrm>
            <a:off x="1871525" y="2338775"/>
            <a:ext cx="2238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7"/>
          <p:cNvSpPr txBox="1"/>
          <p:nvPr/>
        </p:nvSpPr>
        <p:spPr>
          <a:xfrm>
            <a:off x="1780350" y="2362587"/>
            <a:ext cx="18246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FY21 </a:t>
            </a:r>
            <a:r>
              <a:rPr lang="en" i="1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(a 9% increase)</a:t>
            </a:r>
            <a:endParaRPr dirty="0"/>
          </a:p>
        </p:txBody>
      </p:sp>
      <p:cxnSp>
        <p:nvCxnSpPr>
          <p:cNvPr id="109" name="Google Shape;109;p17"/>
          <p:cNvCxnSpPr>
            <a:cxnSpLocks/>
          </p:cNvCxnSpPr>
          <p:nvPr/>
        </p:nvCxnSpPr>
        <p:spPr>
          <a:xfrm>
            <a:off x="1871525" y="2762787"/>
            <a:ext cx="2238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17"/>
          <p:cNvSpPr txBox="1"/>
          <p:nvPr/>
        </p:nvSpPr>
        <p:spPr>
          <a:xfrm>
            <a:off x="1780350" y="2810412"/>
            <a:ext cx="18246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FY20</a:t>
            </a:r>
            <a:endParaRPr/>
          </a:p>
        </p:txBody>
      </p:sp>
      <p:cxnSp>
        <p:nvCxnSpPr>
          <p:cNvPr id="111" name="Google Shape;111;p17"/>
          <p:cNvCxnSpPr>
            <a:cxnSpLocks/>
          </p:cNvCxnSpPr>
          <p:nvPr/>
        </p:nvCxnSpPr>
        <p:spPr>
          <a:xfrm>
            <a:off x="1871525" y="3210612"/>
            <a:ext cx="2238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7"/>
          <p:cNvSpPr txBox="1"/>
          <p:nvPr/>
        </p:nvSpPr>
        <p:spPr>
          <a:xfrm>
            <a:off x="1780350" y="3258237"/>
            <a:ext cx="18246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FY19</a:t>
            </a:r>
            <a:endParaRPr/>
          </a:p>
        </p:txBody>
      </p:sp>
      <p:cxnSp>
        <p:nvCxnSpPr>
          <p:cNvPr id="113" name="Google Shape;113;p17"/>
          <p:cNvCxnSpPr>
            <a:cxnSpLocks/>
          </p:cNvCxnSpPr>
          <p:nvPr/>
        </p:nvCxnSpPr>
        <p:spPr>
          <a:xfrm>
            <a:off x="1871525" y="3658437"/>
            <a:ext cx="2238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7"/>
          <p:cNvSpPr txBox="1"/>
          <p:nvPr/>
        </p:nvSpPr>
        <p:spPr>
          <a:xfrm>
            <a:off x="1780350" y="3706062"/>
            <a:ext cx="18246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FY18 </a:t>
            </a:r>
            <a:endParaRPr/>
          </a:p>
        </p:txBody>
      </p:sp>
      <p:cxnSp>
        <p:nvCxnSpPr>
          <p:cNvPr id="115" name="Google Shape;115;p17"/>
          <p:cNvCxnSpPr>
            <a:cxnSpLocks/>
          </p:cNvCxnSpPr>
          <p:nvPr/>
        </p:nvCxnSpPr>
        <p:spPr>
          <a:xfrm>
            <a:off x="1871525" y="4106262"/>
            <a:ext cx="2238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7"/>
          <p:cNvSpPr txBox="1"/>
          <p:nvPr/>
        </p:nvSpPr>
        <p:spPr>
          <a:xfrm>
            <a:off x="1780350" y="4153887"/>
            <a:ext cx="18246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FY17</a:t>
            </a:r>
            <a:endParaRPr/>
          </a:p>
        </p:txBody>
      </p:sp>
      <p:cxnSp>
        <p:nvCxnSpPr>
          <p:cNvPr id="117" name="Google Shape;117;p17"/>
          <p:cNvCxnSpPr>
            <a:cxnSpLocks/>
          </p:cNvCxnSpPr>
          <p:nvPr/>
        </p:nvCxnSpPr>
        <p:spPr>
          <a:xfrm>
            <a:off x="1871525" y="4554087"/>
            <a:ext cx="2238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7"/>
          <p:cNvSpPr/>
          <p:nvPr/>
        </p:nvSpPr>
        <p:spPr>
          <a:xfrm>
            <a:off x="4348037" y="1552962"/>
            <a:ext cx="1390800" cy="3349500"/>
          </a:xfrm>
          <a:prstGeom prst="rect">
            <a:avLst/>
          </a:prstGeom>
          <a:solidFill>
            <a:srgbClr val="F582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7"/>
          <p:cNvSpPr txBox="1"/>
          <p:nvPr/>
        </p:nvSpPr>
        <p:spPr>
          <a:xfrm>
            <a:off x="4456500" y="2362587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$731M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20" name="Google Shape;120;p17"/>
          <p:cNvCxnSpPr>
            <a:cxnSpLocks/>
          </p:cNvCxnSpPr>
          <p:nvPr/>
        </p:nvCxnSpPr>
        <p:spPr>
          <a:xfrm>
            <a:off x="4500425" y="2762787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17"/>
          <p:cNvSpPr txBox="1"/>
          <p:nvPr/>
        </p:nvSpPr>
        <p:spPr>
          <a:xfrm>
            <a:off x="4456500" y="2810412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$689M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22" name="Google Shape;122;p17"/>
          <p:cNvCxnSpPr>
            <a:cxnSpLocks/>
          </p:cNvCxnSpPr>
          <p:nvPr/>
        </p:nvCxnSpPr>
        <p:spPr>
          <a:xfrm>
            <a:off x="4500425" y="3210612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7"/>
          <p:cNvSpPr txBox="1"/>
          <p:nvPr/>
        </p:nvSpPr>
        <p:spPr>
          <a:xfrm>
            <a:off x="4456500" y="3258237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$674M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24" name="Google Shape;124;p17"/>
          <p:cNvCxnSpPr>
            <a:cxnSpLocks/>
          </p:cNvCxnSpPr>
          <p:nvPr/>
        </p:nvCxnSpPr>
        <p:spPr>
          <a:xfrm>
            <a:off x="4500425" y="3658437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7"/>
          <p:cNvSpPr txBox="1"/>
          <p:nvPr/>
        </p:nvSpPr>
        <p:spPr>
          <a:xfrm>
            <a:off x="4456500" y="3706062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$653M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26" name="Google Shape;126;p17"/>
          <p:cNvCxnSpPr>
            <a:cxnSpLocks/>
          </p:cNvCxnSpPr>
          <p:nvPr/>
        </p:nvCxnSpPr>
        <p:spPr>
          <a:xfrm>
            <a:off x="4500425" y="4106262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17"/>
          <p:cNvSpPr txBox="1"/>
          <p:nvPr/>
        </p:nvSpPr>
        <p:spPr>
          <a:xfrm>
            <a:off x="4456500" y="4153887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$642M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28" name="Google Shape;128;p17"/>
          <p:cNvCxnSpPr>
            <a:cxnSpLocks/>
          </p:cNvCxnSpPr>
          <p:nvPr/>
        </p:nvCxnSpPr>
        <p:spPr>
          <a:xfrm>
            <a:off x="4500425" y="4554087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17"/>
          <p:cNvCxnSpPr>
            <a:cxnSpLocks/>
          </p:cNvCxnSpPr>
          <p:nvPr/>
        </p:nvCxnSpPr>
        <p:spPr>
          <a:xfrm>
            <a:off x="4500425" y="2338787"/>
            <a:ext cx="1110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17"/>
          <p:cNvSpPr txBox="1"/>
          <p:nvPr/>
        </p:nvSpPr>
        <p:spPr>
          <a:xfrm>
            <a:off x="4500300" y="1709537"/>
            <a:ext cx="11103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Research and Development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5948237" y="1552962"/>
            <a:ext cx="1390800" cy="3349500"/>
          </a:xfrm>
          <a:prstGeom prst="rect">
            <a:avLst/>
          </a:prstGeom>
          <a:solidFill>
            <a:srgbClr val="F15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6056700" y="2362587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$406M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33" name="Google Shape;133;p17"/>
          <p:cNvCxnSpPr>
            <a:cxnSpLocks/>
          </p:cNvCxnSpPr>
          <p:nvPr/>
        </p:nvCxnSpPr>
        <p:spPr>
          <a:xfrm>
            <a:off x="6100625" y="2762787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7"/>
          <p:cNvSpPr txBox="1"/>
          <p:nvPr/>
        </p:nvSpPr>
        <p:spPr>
          <a:xfrm>
            <a:off x="6056700" y="2810412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$388M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35" name="Google Shape;135;p17"/>
          <p:cNvCxnSpPr>
            <a:cxnSpLocks/>
          </p:cNvCxnSpPr>
          <p:nvPr/>
        </p:nvCxnSpPr>
        <p:spPr>
          <a:xfrm>
            <a:off x="6100625" y="3210612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17"/>
          <p:cNvSpPr txBox="1"/>
          <p:nvPr/>
        </p:nvSpPr>
        <p:spPr>
          <a:xfrm>
            <a:off x="6056700" y="3258237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$382M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37" name="Google Shape;137;p17"/>
          <p:cNvCxnSpPr>
            <a:cxnSpLocks/>
          </p:cNvCxnSpPr>
          <p:nvPr/>
        </p:nvCxnSpPr>
        <p:spPr>
          <a:xfrm>
            <a:off x="6100625" y="3658437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17"/>
          <p:cNvSpPr txBox="1"/>
          <p:nvPr/>
        </p:nvSpPr>
        <p:spPr>
          <a:xfrm>
            <a:off x="6056700" y="3706062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$354M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39" name="Google Shape;139;p17"/>
          <p:cNvCxnSpPr>
            <a:cxnSpLocks/>
          </p:cNvCxnSpPr>
          <p:nvPr/>
        </p:nvCxnSpPr>
        <p:spPr>
          <a:xfrm>
            <a:off x="6100625" y="4106262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17"/>
          <p:cNvSpPr txBox="1"/>
          <p:nvPr/>
        </p:nvSpPr>
        <p:spPr>
          <a:xfrm>
            <a:off x="6056700" y="4153887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$359M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41" name="Google Shape;141;p17"/>
          <p:cNvCxnSpPr>
            <a:cxnSpLocks/>
          </p:cNvCxnSpPr>
          <p:nvPr/>
        </p:nvCxnSpPr>
        <p:spPr>
          <a:xfrm>
            <a:off x="6100625" y="4554087"/>
            <a:ext cx="111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7"/>
          <p:cNvCxnSpPr>
            <a:cxnSpLocks/>
          </p:cNvCxnSpPr>
          <p:nvPr/>
        </p:nvCxnSpPr>
        <p:spPr>
          <a:xfrm>
            <a:off x="6100625" y="2338787"/>
            <a:ext cx="1110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" name="Google Shape;143;p17"/>
          <p:cNvSpPr txBox="1"/>
          <p:nvPr/>
        </p:nvSpPr>
        <p:spPr>
          <a:xfrm>
            <a:off x="6100500" y="1650587"/>
            <a:ext cx="111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Sponsored Federal Research and Development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8D3D3-8DB0-DF7C-786C-D156F41449C4}"/>
              </a:ext>
            </a:extLst>
          </p:cNvPr>
          <p:cNvSpPr txBox="1"/>
          <p:nvPr/>
        </p:nvSpPr>
        <p:spPr>
          <a:xfrm>
            <a:off x="351853" y="1060695"/>
            <a:ext cx="856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77"/>
              </a:rPr>
              <a:t>Federal, state, and private investments in research power discovery and innovation at Illinois.</a:t>
            </a:r>
          </a:p>
        </p:txBody>
      </p:sp>
      <p:pic>
        <p:nvPicPr>
          <p:cNvPr id="22" name="Google Shape;101;p17">
            <a:extLst>
              <a:ext uri="{FF2B5EF4-FFF2-40B4-BE49-F238E27FC236}">
                <a16:creationId xmlns:a16="http://schemas.microsoft.com/office/drawing/2014/main" id="{420721D2-4A32-0ACF-4FBB-DCCC70133F1C}"/>
              </a:ext>
            </a:extLst>
          </p:cNvPr>
          <p:cNvPicPr preferRelativeResize="0"/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 rot="-5400000">
            <a:off x="2000188" y="-1990788"/>
            <a:ext cx="5153025" cy="9134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EF9B327A-F193-46D3-441F-E167DC546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94D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"/>
          <p:cNvSpPr txBox="1"/>
          <p:nvPr/>
        </p:nvSpPr>
        <p:spPr>
          <a:xfrm>
            <a:off x="4233499" y="1839212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$19.8M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900" y="1897657"/>
            <a:ext cx="3033050" cy="3033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/>
          <p:nvPr/>
        </p:nvSpPr>
        <p:spPr>
          <a:xfrm>
            <a:off x="318400" y="277825"/>
            <a:ext cx="35772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rgbClr val="FAF7FB"/>
                </a:solidFill>
                <a:latin typeface="Fjalla One"/>
                <a:ea typeface="Fjalla One"/>
                <a:cs typeface="Fjalla One"/>
                <a:sym typeface="Fjalla One"/>
              </a:rPr>
              <a:t>FEDERAL</a:t>
            </a:r>
            <a:endParaRPr sz="4700" dirty="0">
              <a:solidFill>
                <a:srgbClr val="FAF7FB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rgbClr val="FAF7FB"/>
                </a:solidFill>
                <a:latin typeface="Fjalla One"/>
                <a:ea typeface="Fjalla One"/>
                <a:cs typeface="Fjalla One"/>
                <a:sym typeface="Fjalla One"/>
              </a:rPr>
              <a:t>RESEARCH</a:t>
            </a:r>
            <a:endParaRPr sz="4700" dirty="0">
              <a:solidFill>
                <a:srgbClr val="FAF7FB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rgbClr val="FAF7FB"/>
                </a:solidFill>
                <a:latin typeface="Fjalla One"/>
                <a:ea typeface="Fjalla One"/>
                <a:cs typeface="Fjalla One"/>
                <a:sym typeface="Fjalla One"/>
              </a:rPr>
              <a:t>EXPENDITURES</a:t>
            </a:r>
            <a:endParaRPr sz="4700" dirty="0">
              <a:solidFill>
                <a:srgbClr val="FAF7FB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 dirty="0">
                <a:solidFill>
                  <a:srgbClr val="FF5F0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BY AGENCY</a:t>
            </a:r>
            <a:endParaRPr sz="4700" dirty="0">
              <a:solidFill>
                <a:srgbClr val="FF5F05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4">
            <a:alphaModFix/>
          </a:blip>
          <a:srcRect l="5262" r="34248"/>
          <a:stretch/>
        </p:blipFill>
        <p:spPr>
          <a:xfrm>
            <a:off x="5057438" y="168625"/>
            <a:ext cx="2815963" cy="10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/>
        </p:nvSpPr>
        <p:spPr>
          <a:xfrm>
            <a:off x="6478588" y="2526243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$120M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6478588" y="3934784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$85.5M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5190224" y="3854846"/>
            <a:ext cx="1154100" cy="43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$84.1M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4598138" y="3002968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$58.6M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5208986" y="1240594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$28.3M</a:t>
            </a:r>
            <a:endParaRPr b="1" dirty="0">
              <a:solidFill>
                <a:schemeClr val="lt1"/>
              </a:solidFill>
            </a:endParaRPr>
          </a:p>
        </p:txBody>
      </p:sp>
      <p:cxnSp>
        <p:nvCxnSpPr>
          <p:cNvPr id="160" name="Google Shape;160;p18"/>
          <p:cNvCxnSpPr/>
          <p:nvPr/>
        </p:nvCxnSpPr>
        <p:spPr>
          <a:xfrm rot="10800000">
            <a:off x="5286363" y="2167743"/>
            <a:ext cx="190500" cy="197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18"/>
          <p:cNvCxnSpPr>
            <a:cxnSpLocks/>
          </p:cNvCxnSpPr>
          <p:nvPr/>
        </p:nvCxnSpPr>
        <p:spPr>
          <a:xfrm flipH="1">
            <a:off x="4704976" y="2171443"/>
            <a:ext cx="58617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18"/>
          <p:cNvSpPr txBox="1"/>
          <p:nvPr/>
        </p:nvSpPr>
        <p:spPr>
          <a:xfrm>
            <a:off x="4479113" y="1467693"/>
            <a:ext cx="11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$10M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163" name="Google Shape;163;p18"/>
          <p:cNvCxnSpPr/>
          <p:nvPr/>
        </p:nvCxnSpPr>
        <p:spPr>
          <a:xfrm rot="10800000">
            <a:off x="5548188" y="1790343"/>
            <a:ext cx="177900" cy="354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18"/>
          <p:cNvCxnSpPr/>
          <p:nvPr/>
        </p:nvCxnSpPr>
        <p:spPr>
          <a:xfrm rot="10800000">
            <a:off x="5117400" y="1790393"/>
            <a:ext cx="430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5" name="Google Shape;16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25" y="3324375"/>
            <a:ext cx="3718901" cy="132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163;p18">
            <a:extLst>
              <a:ext uri="{FF2B5EF4-FFF2-40B4-BE49-F238E27FC236}">
                <a16:creationId xmlns:a16="http://schemas.microsoft.com/office/drawing/2014/main" id="{4F526063-5456-2958-C081-48E341E28416}"/>
              </a:ext>
            </a:extLst>
          </p:cNvPr>
          <p:cNvCxnSpPr/>
          <p:nvPr/>
        </p:nvCxnSpPr>
        <p:spPr>
          <a:xfrm rot="10800000">
            <a:off x="6260733" y="1569067"/>
            <a:ext cx="177900" cy="354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164;p18">
            <a:extLst>
              <a:ext uri="{FF2B5EF4-FFF2-40B4-BE49-F238E27FC236}">
                <a16:creationId xmlns:a16="http://schemas.microsoft.com/office/drawing/2014/main" id="{B12B27EB-6293-F02D-F3B4-6D41D9288460}"/>
              </a:ext>
            </a:extLst>
          </p:cNvPr>
          <p:cNvCxnSpPr>
            <a:cxnSpLocks/>
          </p:cNvCxnSpPr>
          <p:nvPr/>
        </p:nvCxnSpPr>
        <p:spPr>
          <a:xfrm flipH="1">
            <a:off x="5726088" y="1569117"/>
            <a:ext cx="53465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3C484E-E745-BB03-C3C9-E5CD7DD37815}"/>
              </a:ext>
            </a:extLst>
          </p:cNvPr>
          <p:cNvSpPr txBox="1"/>
          <p:nvPr/>
        </p:nvSpPr>
        <p:spPr>
          <a:xfrm>
            <a:off x="6260733" y="4217313"/>
            <a:ext cx="16525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Source Sans Pro" panose="020B0503030403020204" pitchFamily="34" charset="77"/>
              </a:rPr>
              <a:t>(a 40% increase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Source Sans Pro" panose="020B0503030403020204" pitchFamily="34" charset="77"/>
              </a:rPr>
              <a:t>in 5 years)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B5975-5332-95C5-C2D0-6CE090E4BE0C}"/>
              </a:ext>
            </a:extLst>
          </p:cNvPr>
          <p:cNvSpPr txBox="1"/>
          <p:nvPr/>
        </p:nvSpPr>
        <p:spPr>
          <a:xfrm>
            <a:off x="4959742" y="4112536"/>
            <a:ext cx="16525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Source Sans Pro" panose="020B0503030403020204" pitchFamily="34" charset="77"/>
              </a:rPr>
              <a:t>(ranked third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Source Sans Pro" panose="020B0503030403020204" pitchFamily="34" charset="77"/>
              </a:rPr>
              <a:t>in the nation)</a:t>
            </a:r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FCEFAE1A-AA30-3D41-A10D-4513B60A6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333" y="4649502"/>
            <a:ext cx="261864" cy="3782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 amt="4000"/>
          </a:blip>
          <a:srcRect t="12257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318400" y="277825"/>
            <a:ext cx="68538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NOTABLE RECENT</a:t>
            </a:r>
            <a:endParaRPr sz="47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RESEARCH AWARDS</a:t>
            </a:r>
            <a:endParaRPr sz="47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4800600" y="2921400"/>
            <a:ext cx="3000000" cy="9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$4M (DOE)</a:t>
            </a:r>
            <a:endParaRPr sz="1500" b="1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Front-End Engineering Design (FEED) Project, a study developing commercial-scale carbon capture technology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1104900" y="2019300"/>
            <a:ext cx="30000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019ED4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$10M (DOE)</a:t>
            </a:r>
            <a:endParaRPr sz="1500" b="1" dirty="0">
              <a:solidFill>
                <a:srgbClr val="019ED4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the POETS R</a:t>
            </a:r>
            <a:r>
              <a:rPr lang="en" sz="1000" dirty="0">
                <a:solidFill>
                  <a:srgbClr val="211D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esearch Ecosystem to develop clean energy technologies</a:t>
            </a:r>
            <a:endParaRPr dirty="0"/>
          </a:p>
        </p:txBody>
      </p:sp>
      <p:sp>
        <p:nvSpPr>
          <p:cNvPr id="177" name="Google Shape;177;p19"/>
          <p:cNvSpPr txBox="1"/>
          <p:nvPr/>
        </p:nvSpPr>
        <p:spPr>
          <a:xfrm>
            <a:off x="1104900" y="2921400"/>
            <a:ext cx="32385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15835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$15M (NSF)</a:t>
            </a:r>
            <a:endParaRPr sz="1500" b="1">
              <a:solidFill>
                <a:srgbClr val="F15835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11D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launch the Institute for Geospatial Understanding Through an Integrative Discovery Environment (IGUIDE) </a:t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1104900" y="3823500"/>
            <a:ext cx="3000000" cy="9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1294B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$10M (USDA)</a:t>
            </a:r>
            <a:endParaRPr sz="1500" b="1">
              <a:solidFill>
                <a:srgbClr val="11294B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</a:t>
            </a:r>
            <a:r>
              <a:rPr lang="en" sz="1000">
                <a:solidFill>
                  <a:srgbClr val="211D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optimize the design of “agrivoltaic” systems, a co-location of energy and food production, with $10M in support from the USDA</a:t>
            </a:r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4800600" y="2019300"/>
            <a:ext cx="30000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5822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$40M (NSF)</a:t>
            </a:r>
            <a:endParaRPr sz="1500" b="1">
              <a:solidFill>
                <a:srgbClr val="F5822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research in neuron-based computing and the expansion of U.S. supercomputing capabilities</a:t>
            </a:r>
            <a:endParaRPr/>
          </a:p>
        </p:txBody>
      </p:sp>
      <p:pic>
        <p:nvPicPr>
          <p:cNvPr id="3" name="Picture 2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FD132EF6-FEDE-168D-8AF7-300B864E0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94B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0"/>
          <p:cNvPicPr preferRelativeResize="0"/>
          <p:nvPr/>
        </p:nvPicPr>
        <p:blipFill rotWithShape="1">
          <a:blip r:embed="rId3">
            <a:alphaModFix/>
          </a:blip>
          <a:srcRect t="11558" r="3409" b="3015"/>
          <a:stretch/>
        </p:blipFill>
        <p:spPr>
          <a:xfrm>
            <a:off x="661300" y="0"/>
            <a:ext cx="84826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197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 txBox="1"/>
          <p:nvPr/>
        </p:nvSpPr>
        <p:spPr>
          <a:xfrm>
            <a:off x="424025" y="1477975"/>
            <a:ext cx="4424100" cy="348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Center for Advanced Bioenergy and Bioproducts Innovation</a:t>
            </a:r>
            <a:br>
              <a:rPr lang="en" sz="1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Reducing the U.S.’s dependence on fossil fuels by developing efficient ways to grow bioenergy crops.</a:t>
            </a:r>
            <a:endParaRPr sz="12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AI NSF Institutes</a:t>
            </a:r>
            <a:br>
              <a:rPr lang="en" sz="1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UIUC selected to lead two of seven new national AI institutes: </a:t>
            </a:r>
            <a:b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AI FARMS and the Molecule Maker Lab.</a:t>
            </a:r>
            <a:endParaRPr sz="12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STRONG Kids 2</a:t>
            </a:r>
            <a:br>
              <a:rPr lang="en" sz="12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transdisciplinary project exploring how individual biology interacts with the family environment to promote healthy </a:t>
            </a:r>
            <a:b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eating habits in young children.</a:t>
            </a:r>
            <a:endParaRPr sz="12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Humanities Without Walls</a:t>
            </a:r>
            <a:endParaRPr sz="1200" b="1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Linking humanities research efforts at 16 universities throughout the Midwest and beyond.</a:t>
            </a:r>
            <a:endParaRPr sz="12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2E44040E-3998-C361-C587-DAD438172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333" y="4649502"/>
            <a:ext cx="261864" cy="378248"/>
          </a:xfrm>
          <a:prstGeom prst="rect">
            <a:avLst/>
          </a:prstGeom>
        </p:spPr>
      </p:pic>
      <p:sp>
        <p:nvSpPr>
          <p:cNvPr id="3" name="Google Shape;186;p20">
            <a:extLst>
              <a:ext uri="{FF2B5EF4-FFF2-40B4-BE49-F238E27FC236}">
                <a16:creationId xmlns:a16="http://schemas.microsoft.com/office/drawing/2014/main" id="{181D1B67-81B3-636E-B7DA-87EFCBE23694}"/>
              </a:ext>
            </a:extLst>
          </p:cNvPr>
          <p:cNvSpPr txBox="1"/>
          <p:nvPr/>
        </p:nvSpPr>
        <p:spPr>
          <a:xfrm>
            <a:off x="424025" y="284938"/>
            <a:ext cx="79494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dirty="0">
                <a:solidFill>
                  <a:schemeClr val="bg1"/>
                </a:solidFill>
                <a:latin typeface="Fjalla One"/>
                <a:ea typeface="Fjalla One"/>
                <a:cs typeface="Fjalla One"/>
                <a:sym typeface="Fjalla One"/>
              </a:rPr>
              <a:t>NOTABLE RESEARCH PROGRAMS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 rotWithShape="1">
          <a:blip r:embed="rId3">
            <a:alphaModFix/>
          </a:blip>
          <a:srcRect t="485" b="495"/>
          <a:stretch/>
        </p:blipFill>
        <p:spPr>
          <a:xfrm>
            <a:off x="0" y="2021836"/>
            <a:ext cx="4729800" cy="312166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/>
          <p:cNvSpPr/>
          <p:nvPr/>
        </p:nvSpPr>
        <p:spPr>
          <a:xfrm>
            <a:off x="4295775" y="3699932"/>
            <a:ext cx="4295700" cy="1167575"/>
          </a:xfrm>
          <a:prstGeom prst="rect">
            <a:avLst/>
          </a:prstGeom>
          <a:solidFill>
            <a:srgbClr val="F15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1"/>
          <p:cNvSpPr txBox="1"/>
          <p:nvPr/>
        </p:nvSpPr>
        <p:spPr>
          <a:xfrm>
            <a:off x="5048200" y="267525"/>
            <a:ext cx="3457500" cy="44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C3.AI</a:t>
            </a:r>
            <a:endParaRPr sz="1200" b="1" dirty="0">
              <a:solidFill>
                <a:srgbClr val="243A7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$50M C3.ai Digital Transformation Institute launched in partnership with C3.ai, Microsoft,</a:t>
            </a:r>
            <a:b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leading U.S. universities.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Sandia National Laboratories</a:t>
            </a:r>
            <a:b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UIUC is a part of Sandia's Academic Alliance Program, a program that partners with universities to solve significant national security challenges. 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243A7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Taylor Geospatial Institute</a:t>
            </a:r>
            <a:b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new partnership in the Taylor Geospatial Institute, a first-of-its-kind center using geospatial science to develop solutions to global challenges.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IBM</a:t>
            </a:r>
            <a:endParaRPr sz="1200" b="1" dirty="0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30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$200M Discovery Accelerator Institute launched</a:t>
            </a:r>
            <a:b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partnership with IBM to develop quantum computing breakthroughs. </a:t>
            </a:r>
            <a:endParaRPr sz="12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318400" y="277825"/>
            <a:ext cx="47298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11294B"/>
                </a:solidFill>
                <a:latin typeface="Fjalla One"/>
                <a:ea typeface="Fjalla One"/>
                <a:cs typeface="Fjalla One"/>
                <a:sym typeface="Fjalla One"/>
              </a:rPr>
              <a:t>NOTABLE PARTNERSHIPS</a:t>
            </a:r>
            <a:endParaRPr sz="4700">
              <a:solidFill>
                <a:srgbClr val="11294B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4" name="Picture 3" descr="A picture containing text, monitor, screenshot, display&#10;&#10;Description automatically generated">
            <a:extLst>
              <a:ext uri="{FF2B5EF4-FFF2-40B4-BE49-F238E27FC236}">
                <a16:creationId xmlns:a16="http://schemas.microsoft.com/office/drawing/2014/main" id="{91D78137-DE8F-A955-586D-E2320132B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334" y="4648370"/>
            <a:ext cx="263154" cy="3801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886</Words>
  <Application>Microsoft Macintosh PowerPoint</Application>
  <PresentationFormat>On-screen Show (16:9)</PresentationFormat>
  <Paragraphs>143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Fjalla One</vt:lpstr>
      <vt:lpstr>Source Sans Pro Black</vt:lpstr>
      <vt:lpstr>Source Sans Pro SemiBold</vt:lpstr>
      <vt:lpstr>Source Serif Pro</vt:lpstr>
      <vt:lpstr>Source Sans Pro Light</vt:lpstr>
      <vt:lpstr>Source Sans Pro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Hedrick, Jamie</cp:lastModifiedBy>
  <cp:revision>4</cp:revision>
  <dcterms:modified xsi:type="dcterms:W3CDTF">2022-11-07T19:34:35Z</dcterms:modified>
</cp:coreProperties>
</file>